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96" r:id="rId6"/>
    <p:sldId id="261" r:id="rId7"/>
    <p:sldId id="262" r:id="rId8"/>
    <p:sldId id="264" r:id="rId9"/>
    <p:sldId id="266" r:id="rId10"/>
    <p:sldId id="308" r:id="rId11"/>
    <p:sldId id="268" r:id="rId12"/>
    <p:sldId id="273" r:id="rId13"/>
    <p:sldId id="274" r:id="rId14"/>
    <p:sldId id="275" r:id="rId15"/>
    <p:sldId id="276" r:id="rId16"/>
    <p:sldId id="277" r:id="rId17"/>
    <p:sldId id="278" r:id="rId18"/>
    <p:sldId id="263" r:id="rId19"/>
    <p:sldId id="265" r:id="rId20"/>
    <p:sldId id="269" r:id="rId21"/>
    <p:sldId id="309" r:id="rId22"/>
    <p:sldId id="305" r:id="rId23"/>
    <p:sldId id="279" r:id="rId24"/>
    <p:sldId id="280" r:id="rId25"/>
    <p:sldId id="281" r:id="rId26"/>
    <p:sldId id="282" r:id="rId27"/>
    <p:sldId id="283" r:id="rId28"/>
    <p:sldId id="284" r:id="rId29"/>
    <p:sldId id="285" r:id="rId30"/>
    <p:sldId id="294" r:id="rId31"/>
    <p:sldId id="288" r:id="rId32"/>
    <p:sldId id="289" r:id="rId33"/>
    <p:sldId id="295" r:id="rId34"/>
    <p:sldId id="292" r:id="rId35"/>
    <p:sldId id="293" r:id="rId36"/>
    <p:sldId id="302" r:id="rId37"/>
    <p:sldId id="303" r:id="rId38"/>
    <p:sldId id="311" r:id="rId39"/>
    <p:sldId id="304" r:id="rId40"/>
    <p:sldId id="272" r:id="rId41"/>
    <p:sldId id="299" r:id="rId42"/>
    <p:sldId id="298" r:id="rId43"/>
    <p:sldId id="286" r:id="rId44"/>
    <p:sldId id="300" r:id="rId45"/>
    <p:sldId id="301" r:id="rId46"/>
    <p:sldId id="30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47"/>
    <p:restoredTop sz="95934"/>
  </p:normalViewPr>
  <p:slideViewPr>
    <p:cSldViewPr snapToGrid="0">
      <p:cViewPr varScale="1">
        <p:scale>
          <a:sx n="99" d="100"/>
          <a:sy n="99" d="100"/>
        </p:scale>
        <p:origin x="192" y="52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 </c:v>
                </c:pt>
                <c:pt idx="4">
                  <c:v>Grade 7</c:v>
                </c:pt>
                <c:pt idx="5">
                  <c:v>Grade 8 </c:v>
                </c:pt>
              </c:strCache>
            </c:strRef>
          </c:cat>
          <c:val>
            <c:numRef>
              <c:f>Sheet1!$B$2:$B$7</c:f>
              <c:numCache>
                <c:formatCode>General</c:formatCode>
                <c:ptCount val="6"/>
                <c:pt idx="0">
                  <c:v>740</c:v>
                </c:pt>
                <c:pt idx="1">
                  <c:v>746</c:v>
                </c:pt>
                <c:pt idx="2">
                  <c:v>748</c:v>
                </c:pt>
                <c:pt idx="3">
                  <c:v>746</c:v>
                </c:pt>
                <c:pt idx="4">
                  <c:v>751</c:v>
                </c:pt>
                <c:pt idx="5">
                  <c:v>750</c:v>
                </c:pt>
              </c:numCache>
            </c:numRef>
          </c:val>
          <c:extLst>
            <c:ext xmlns:c16="http://schemas.microsoft.com/office/drawing/2014/chart" uri="{C3380CC4-5D6E-409C-BE32-E72D297353CC}">
              <c16:uniqueId val="{00000000-5631-7E4C-89F7-E67517C663EC}"/>
            </c:ext>
          </c:extLst>
        </c:ser>
        <c:ser>
          <c:idx val="1"/>
          <c:order val="1"/>
          <c:tx>
            <c:strRef>
              <c:f>Sheet1!$C$1</c:f>
              <c:strCache>
                <c:ptCount val="1"/>
                <c:pt idx="0">
                  <c:v>District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 </c:v>
                </c:pt>
                <c:pt idx="4">
                  <c:v>Grade 7</c:v>
                </c:pt>
                <c:pt idx="5">
                  <c:v>Grade 8 </c:v>
                </c:pt>
              </c:strCache>
            </c:strRef>
          </c:cat>
          <c:val>
            <c:numRef>
              <c:f>Sheet1!$C$2:$C$7</c:f>
              <c:numCache>
                <c:formatCode>General</c:formatCode>
                <c:ptCount val="6"/>
                <c:pt idx="0">
                  <c:v>749</c:v>
                </c:pt>
                <c:pt idx="1">
                  <c:v>758</c:v>
                </c:pt>
                <c:pt idx="2">
                  <c:v>757</c:v>
                </c:pt>
                <c:pt idx="3">
                  <c:v>766</c:v>
                </c:pt>
                <c:pt idx="4">
                  <c:v>772</c:v>
                </c:pt>
                <c:pt idx="5">
                  <c:v>764</c:v>
                </c:pt>
              </c:numCache>
            </c:numRef>
          </c:val>
          <c:extLst>
            <c:ext xmlns:c16="http://schemas.microsoft.com/office/drawing/2014/chart" uri="{C3380CC4-5D6E-409C-BE32-E72D297353CC}">
              <c16:uniqueId val="{00000001-5631-7E4C-89F7-E67517C663EC}"/>
            </c:ext>
          </c:extLst>
        </c:ser>
        <c:dLbls>
          <c:dLblPos val="outEnd"/>
          <c:showLegendKey val="0"/>
          <c:showVal val="1"/>
          <c:showCatName val="0"/>
          <c:showSerName val="0"/>
          <c:showPercent val="0"/>
          <c:showBubbleSize val="0"/>
        </c:dLbls>
        <c:gapWidth val="219"/>
        <c:overlap val="-27"/>
        <c:axId val="1959568079"/>
        <c:axId val="2032290479"/>
      </c:barChart>
      <c:catAx>
        <c:axId val="195956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crossAx val="2032290479"/>
        <c:crosses val="autoZero"/>
        <c:auto val="1"/>
        <c:lblAlgn val="ctr"/>
        <c:lblOffset val="100"/>
        <c:noMultiLvlLbl val="0"/>
      </c:catAx>
      <c:valAx>
        <c:axId val="203229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crossAx val="195956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2000" noProof="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 </c:v>
                </c:pt>
                <c:pt idx="4">
                  <c:v>Grade 7</c:v>
                </c:pt>
                <c:pt idx="5">
                  <c:v>Grade 8 </c:v>
                </c:pt>
                <c:pt idx="6">
                  <c:v>Algebra 1</c:v>
                </c:pt>
              </c:strCache>
            </c:strRef>
          </c:cat>
          <c:val>
            <c:numRef>
              <c:f>Sheet1!$B$2:$B$8</c:f>
              <c:numCache>
                <c:formatCode>General</c:formatCode>
                <c:ptCount val="7"/>
                <c:pt idx="0">
                  <c:v>745</c:v>
                </c:pt>
                <c:pt idx="1">
                  <c:v>740</c:v>
                </c:pt>
                <c:pt idx="2">
                  <c:v>736</c:v>
                </c:pt>
                <c:pt idx="3">
                  <c:v>733</c:v>
                </c:pt>
                <c:pt idx="4">
                  <c:v>737</c:v>
                </c:pt>
                <c:pt idx="5">
                  <c:v>716</c:v>
                </c:pt>
                <c:pt idx="6">
                  <c:v>735</c:v>
                </c:pt>
              </c:numCache>
            </c:numRef>
          </c:val>
          <c:extLst>
            <c:ext xmlns:c16="http://schemas.microsoft.com/office/drawing/2014/chart" uri="{C3380CC4-5D6E-409C-BE32-E72D297353CC}">
              <c16:uniqueId val="{00000000-625D-0D45-AF9F-CE1362C533A3}"/>
            </c:ext>
          </c:extLst>
        </c:ser>
        <c:ser>
          <c:idx val="1"/>
          <c:order val="1"/>
          <c:tx>
            <c:strRef>
              <c:f>Sheet1!$C$1</c:f>
              <c:strCache>
                <c:ptCount val="1"/>
                <c:pt idx="0">
                  <c:v>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 </c:v>
                </c:pt>
                <c:pt idx="4">
                  <c:v>Grade 7</c:v>
                </c:pt>
                <c:pt idx="5">
                  <c:v>Grade 8 </c:v>
                </c:pt>
                <c:pt idx="6">
                  <c:v>Algebra 1</c:v>
                </c:pt>
              </c:strCache>
            </c:strRef>
          </c:cat>
          <c:val>
            <c:numRef>
              <c:f>Sheet1!$C$2:$C$8</c:f>
              <c:numCache>
                <c:formatCode>General</c:formatCode>
                <c:ptCount val="7"/>
                <c:pt idx="0">
                  <c:v>751</c:v>
                </c:pt>
                <c:pt idx="1">
                  <c:v>758</c:v>
                </c:pt>
                <c:pt idx="2">
                  <c:v>748</c:v>
                </c:pt>
                <c:pt idx="3">
                  <c:v>743</c:v>
                </c:pt>
                <c:pt idx="4">
                  <c:v>750</c:v>
                </c:pt>
                <c:pt idx="5">
                  <c:v>707</c:v>
                </c:pt>
                <c:pt idx="6">
                  <c:v>770</c:v>
                </c:pt>
              </c:numCache>
            </c:numRef>
          </c:val>
          <c:extLst>
            <c:ext xmlns:c16="http://schemas.microsoft.com/office/drawing/2014/chart" uri="{C3380CC4-5D6E-409C-BE32-E72D297353CC}">
              <c16:uniqueId val="{00000001-625D-0D45-AF9F-CE1362C533A3}"/>
            </c:ext>
          </c:extLst>
        </c:ser>
        <c:dLbls>
          <c:dLblPos val="outEnd"/>
          <c:showLegendKey val="0"/>
          <c:showVal val="1"/>
          <c:showCatName val="0"/>
          <c:showSerName val="0"/>
          <c:showPercent val="0"/>
          <c:showBubbleSize val="0"/>
        </c:dLbls>
        <c:gapWidth val="219"/>
        <c:overlap val="-27"/>
        <c:axId val="1957271423"/>
        <c:axId val="1962028175"/>
      </c:barChart>
      <c:catAx>
        <c:axId val="195727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62028175"/>
        <c:crosses val="autoZero"/>
        <c:auto val="1"/>
        <c:lblAlgn val="ctr"/>
        <c:lblOffset val="100"/>
        <c:noMultiLvlLbl val="0"/>
      </c:catAx>
      <c:valAx>
        <c:axId val="1962028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5727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Grade 5</c:v>
                </c:pt>
                <c:pt idx="1">
                  <c:v>Grade 8 </c:v>
                </c:pt>
              </c:strCache>
            </c:strRef>
          </c:cat>
          <c:val>
            <c:numRef>
              <c:f>Sheet1!$B$2:$B$3</c:f>
              <c:numCache>
                <c:formatCode>General</c:formatCode>
                <c:ptCount val="2"/>
                <c:pt idx="0">
                  <c:v>163</c:v>
                </c:pt>
                <c:pt idx="1">
                  <c:v>161</c:v>
                </c:pt>
              </c:numCache>
            </c:numRef>
          </c:val>
          <c:extLst>
            <c:ext xmlns:c16="http://schemas.microsoft.com/office/drawing/2014/chart" uri="{C3380CC4-5D6E-409C-BE32-E72D297353CC}">
              <c16:uniqueId val="{00000000-625D-0D45-AF9F-CE1362C533A3}"/>
            </c:ext>
          </c:extLst>
        </c:ser>
        <c:ser>
          <c:idx val="1"/>
          <c:order val="1"/>
          <c:tx>
            <c:strRef>
              <c:f>Sheet1!$C$1</c:f>
              <c:strCache>
                <c:ptCount val="1"/>
                <c:pt idx="0">
                  <c:v>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Grade 5</c:v>
                </c:pt>
                <c:pt idx="1">
                  <c:v>Grade 8 </c:v>
                </c:pt>
              </c:strCache>
            </c:strRef>
          </c:cat>
          <c:val>
            <c:numRef>
              <c:f>Sheet1!$C$2:$C$3</c:f>
              <c:numCache>
                <c:formatCode>General</c:formatCode>
                <c:ptCount val="2"/>
                <c:pt idx="0">
                  <c:v>172</c:v>
                </c:pt>
                <c:pt idx="1">
                  <c:v>168</c:v>
                </c:pt>
              </c:numCache>
            </c:numRef>
          </c:val>
          <c:extLst>
            <c:ext xmlns:c16="http://schemas.microsoft.com/office/drawing/2014/chart" uri="{C3380CC4-5D6E-409C-BE32-E72D297353CC}">
              <c16:uniqueId val="{00000001-625D-0D45-AF9F-CE1362C533A3}"/>
            </c:ext>
          </c:extLst>
        </c:ser>
        <c:dLbls>
          <c:showLegendKey val="0"/>
          <c:showVal val="0"/>
          <c:showCatName val="0"/>
          <c:showSerName val="0"/>
          <c:showPercent val="0"/>
          <c:showBubbleSize val="0"/>
        </c:dLbls>
        <c:gapWidth val="219"/>
        <c:overlap val="-27"/>
        <c:axId val="1957271423"/>
        <c:axId val="1962028175"/>
      </c:barChart>
      <c:catAx>
        <c:axId val="195727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62028175"/>
        <c:crosses val="autoZero"/>
        <c:auto val="1"/>
        <c:lblAlgn val="ctr"/>
        <c:lblOffset val="100"/>
        <c:noMultiLvlLbl val="0"/>
      </c:catAx>
      <c:valAx>
        <c:axId val="1962028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5727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c:v>
                </c:pt>
              </c:strCache>
            </c:strRef>
          </c:tx>
          <c:spPr>
            <a:solidFill>
              <a:schemeClr val="accent1"/>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Sheet1!$B$2:$B$7</c:f>
              <c:numCache>
                <c:formatCode>General</c:formatCode>
                <c:ptCount val="6"/>
              </c:numCache>
            </c:numRef>
          </c:val>
          <c:extLst>
            <c:ext xmlns:c16="http://schemas.microsoft.com/office/drawing/2014/chart" uri="{C3380CC4-5D6E-409C-BE32-E72D297353CC}">
              <c16:uniqueId val="{00000000-33FF-4340-901D-34D25F21B0C0}"/>
            </c:ext>
          </c:extLst>
        </c:ser>
        <c:ser>
          <c:idx val="1"/>
          <c:order val="1"/>
          <c:tx>
            <c:strRef>
              <c:f>Sheet1!$C$1</c:f>
              <c:strCache>
                <c:ptCount val="1"/>
                <c:pt idx="0">
                  <c:v>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Level 1 </c:v>
                </c:pt>
                <c:pt idx="1">
                  <c:v>Level 2 </c:v>
                </c:pt>
                <c:pt idx="2">
                  <c:v>Level 3</c:v>
                </c:pt>
                <c:pt idx="3">
                  <c:v>Level 4 </c:v>
                </c:pt>
                <c:pt idx="4">
                  <c:v>Level 5</c:v>
                </c:pt>
                <c:pt idx="5">
                  <c:v>Level 6 </c:v>
                </c:pt>
              </c:strCache>
            </c:strRef>
          </c:cat>
          <c:val>
            <c:numRef>
              <c:f>Sheet1!$C$2:$C$7</c:f>
              <c:numCache>
                <c:formatCode>General</c:formatCode>
                <c:ptCount val="6"/>
                <c:pt idx="3">
                  <c:v>2</c:v>
                </c:pt>
              </c:numCache>
            </c:numRef>
          </c:val>
          <c:extLst>
            <c:ext xmlns:c16="http://schemas.microsoft.com/office/drawing/2014/chart" uri="{C3380CC4-5D6E-409C-BE32-E72D297353CC}">
              <c16:uniqueId val="{00000001-33FF-4340-901D-34D25F21B0C0}"/>
            </c:ext>
          </c:extLst>
        </c:ser>
        <c:ser>
          <c:idx val="2"/>
          <c:order val="2"/>
          <c:tx>
            <c:strRef>
              <c:f>Sheet1!$D$1</c:f>
              <c:strCache>
                <c:ptCount val="1"/>
                <c:pt idx="0">
                  <c:v>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Level 1 </c:v>
                </c:pt>
                <c:pt idx="1">
                  <c:v>Level 2 </c:v>
                </c:pt>
                <c:pt idx="2">
                  <c:v>Level 3</c:v>
                </c:pt>
                <c:pt idx="3">
                  <c:v>Level 4 </c:v>
                </c:pt>
                <c:pt idx="4">
                  <c:v>Level 5</c:v>
                </c:pt>
                <c:pt idx="5">
                  <c:v>Level 6 </c:v>
                </c:pt>
              </c:strCache>
            </c:strRef>
          </c:cat>
          <c:val>
            <c:numRef>
              <c:f>Sheet1!$D$2:$D$7</c:f>
              <c:numCache>
                <c:formatCode>General</c:formatCode>
                <c:ptCount val="6"/>
                <c:pt idx="2">
                  <c:v>3</c:v>
                </c:pt>
              </c:numCache>
            </c:numRef>
          </c:val>
          <c:extLst>
            <c:ext xmlns:c16="http://schemas.microsoft.com/office/drawing/2014/chart" uri="{C3380CC4-5D6E-409C-BE32-E72D297353CC}">
              <c16:uniqueId val="{00000002-33FF-4340-901D-34D25F21B0C0}"/>
            </c:ext>
          </c:extLst>
        </c:ser>
        <c:ser>
          <c:idx val="3"/>
          <c:order val="3"/>
          <c:tx>
            <c:strRef>
              <c:f>Sheet1!$E$1</c:f>
              <c:strCache>
                <c:ptCount val="1"/>
                <c:pt idx="0">
                  <c:v>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Level 1 </c:v>
                </c:pt>
                <c:pt idx="1">
                  <c:v>Level 2 </c:v>
                </c:pt>
                <c:pt idx="2">
                  <c:v>Level 3</c:v>
                </c:pt>
                <c:pt idx="3">
                  <c:v>Level 4 </c:v>
                </c:pt>
                <c:pt idx="4">
                  <c:v>Level 5</c:v>
                </c:pt>
                <c:pt idx="5">
                  <c:v>Level 6 </c:v>
                </c:pt>
              </c:strCache>
            </c:strRef>
          </c:cat>
          <c:val>
            <c:numRef>
              <c:f>Sheet1!$E$2:$E$7</c:f>
              <c:numCache>
                <c:formatCode>General</c:formatCode>
                <c:ptCount val="6"/>
                <c:pt idx="0">
                  <c:v>4</c:v>
                </c:pt>
              </c:numCache>
            </c:numRef>
          </c:val>
          <c:extLst>
            <c:ext xmlns:c16="http://schemas.microsoft.com/office/drawing/2014/chart" uri="{C3380CC4-5D6E-409C-BE32-E72D297353CC}">
              <c16:uniqueId val="{00000003-33FF-4340-901D-34D25F21B0C0}"/>
            </c:ext>
          </c:extLst>
        </c:ser>
        <c:ser>
          <c:idx val="4"/>
          <c:order val="4"/>
          <c:tx>
            <c:strRef>
              <c:f>Sheet1!$F$1</c:f>
              <c:strCache>
                <c:ptCount val="1"/>
                <c:pt idx="0">
                  <c:v>5</c:v>
                </c:pt>
              </c:strCache>
            </c:strRef>
          </c:tx>
          <c:spPr>
            <a:solidFill>
              <a:schemeClr val="accent5"/>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Sheet1!$F$2:$F$7</c:f>
              <c:numCache>
                <c:formatCode>General</c:formatCode>
                <c:ptCount val="6"/>
              </c:numCache>
            </c:numRef>
          </c:val>
          <c:extLst>
            <c:ext xmlns:c16="http://schemas.microsoft.com/office/drawing/2014/chart" uri="{C3380CC4-5D6E-409C-BE32-E72D297353CC}">
              <c16:uniqueId val="{00000004-33FF-4340-901D-34D25F21B0C0}"/>
            </c:ext>
          </c:extLst>
        </c:ser>
        <c:ser>
          <c:idx val="5"/>
          <c:order val="5"/>
          <c:tx>
            <c:strRef>
              <c:f>Sheet1!$G$1</c:f>
              <c:strCache>
                <c:ptCount val="1"/>
                <c:pt idx="0">
                  <c:v>6</c:v>
                </c:pt>
              </c:strCache>
            </c:strRef>
          </c:tx>
          <c:spPr>
            <a:solidFill>
              <a:schemeClr val="accent6"/>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Sheet1!$G$2:$G$7</c:f>
              <c:numCache>
                <c:formatCode>General</c:formatCode>
                <c:ptCount val="6"/>
              </c:numCache>
            </c:numRef>
          </c:val>
          <c:extLst>
            <c:ext xmlns:c16="http://schemas.microsoft.com/office/drawing/2014/chart" uri="{C3380CC4-5D6E-409C-BE32-E72D297353CC}">
              <c16:uniqueId val="{00000005-33FF-4340-901D-34D25F21B0C0}"/>
            </c:ext>
          </c:extLst>
        </c:ser>
        <c:ser>
          <c:idx val="6"/>
          <c:order val="6"/>
          <c:tx>
            <c:strRef>
              <c:f>Sheet1!$H$1</c:f>
              <c:strCache>
                <c:ptCount val="1"/>
                <c:pt idx="0">
                  <c:v>7</c:v>
                </c:pt>
              </c:strCache>
            </c:strRef>
          </c:tx>
          <c:spPr>
            <a:solidFill>
              <a:schemeClr val="accent1">
                <a:lumMod val="60000"/>
              </a:schemeClr>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Sheet1!$H$2:$H$7</c:f>
              <c:numCache>
                <c:formatCode>General</c:formatCode>
                <c:ptCount val="6"/>
              </c:numCache>
            </c:numRef>
          </c:val>
          <c:extLst>
            <c:ext xmlns:c16="http://schemas.microsoft.com/office/drawing/2014/chart" uri="{C3380CC4-5D6E-409C-BE32-E72D297353CC}">
              <c16:uniqueId val="{00000006-33FF-4340-901D-34D25F21B0C0}"/>
            </c:ext>
          </c:extLst>
        </c:ser>
        <c:ser>
          <c:idx val="7"/>
          <c:order val="7"/>
          <c:tx>
            <c:strRef>
              <c:f>Sheet1!$I$1</c:f>
              <c:strCache>
                <c:ptCount val="1"/>
                <c:pt idx="0">
                  <c:v>8</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Level 1 </c:v>
                </c:pt>
                <c:pt idx="1">
                  <c:v>Level 2 </c:v>
                </c:pt>
                <c:pt idx="2">
                  <c:v>Level 3</c:v>
                </c:pt>
                <c:pt idx="3">
                  <c:v>Level 4 </c:v>
                </c:pt>
                <c:pt idx="4">
                  <c:v>Level 5</c:v>
                </c:pt>
                <c:pt idx="5">
                  <c:v>Level 6 </c:v>
                </c:pt>
              </c:strCache>
            </c:strRef>
          </c:cat>
          <c:val>
            <c:numRef>
              <c:f>Sheet1!$I$2:$I$7</c:f>
              <c:numCache>
                <c:formatCode>General</c:formatCode>
                <c:ptCount val="6"/>
                <c:pt idx="1">
                  <c:v>8</c:v>
                </c:pt>
              </c:numCache>
            </c:numRef>
          </c:val>
          <c:extLst>
            <c:ext xmlns:c16="http://schemas.microsoft.com/office/drawing/2014/chart" uri="{C3380CC4-5D6E-409C-BE32-E72D297353CC}">
              <c16:uniqueId val="{00000007-33FF-4340-901D-34D25F21B0C0}"/>
            </c:ext>
          </c:extLst>
        </c:ser>
        <c:dLbls>
          <c:showLegendKey val="0"/>
          <c:showVal val="0"/>
          <c:showCatName val="0"/>
          <c:showSerName val="0"/>
          <c:showPercent val="0"/>
          <c:showBubbleSize val="0"/>
        </c:dLbls>
        <c:gapWidth val="219"/>
        <c:overlap val="100"/>
        <c:axId val="288350639"/>
        <c:axId val="287839343"/>
      </c:barChart>
      <c:catAx>
        <c:axId val="288350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7839343"/>
        <c:crosses val="autoZero"/>
        <c:auto val="1"/>
        <c:lblAlgn val="ctr"/>
        <c:lblOffset val="100"/>
        <c:noMultiLvlLbl val="0"/>
      </c:catAx>
      <c:valAx>
        <c:axId val="287839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8350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2018-2019</c:v>
                </c:pt>
              </c:strCache>
            </c:strRef>
          </c:tx>
          <c:spPr>
            <a:solidFill>
              <a:schemeClr val="accent1"/>
            </a:solidFill>
            <a:ln>
              <a:noFill/>
            </a:ln>
            <a:effectLst/>
          </c:spPr>
          <c:invertIfNegative val="0"/>
          <c:cat>
            <c:strRef>
              <c:f>Sheet1!$A$2:$A$6</c:f>
              <c:strCache>
                <c:ptCount val="5"/>
                <c:pt idx="0">
                  <c:v>Level 1 </c:v>
                </c:pt>
                <c:pt idx="1">
                  <c:v>Level 2 </c:v>
                </c:pt>
                <c:pt idx="2">
                  <c:v>Level 3 </c:v>
                </c:pt>
                <c:pt idx="3">
                  <c:v>Level 4 </c:v>
                </c:pt>
                <c:pt idx="4">
                  <c:v>Level 5 </c:v>
                </c:pt>
              </c:strCache>
            </c:strRef>
          </c:cat>
          <c:val>
            <c:numRef>
              <c:f>Sheet1!$B$2:$B$6</c:f>
              <c:numCache>
                <c:formatCode>General</c:formatCode>
                <c:ptCount val="5"/>
                <c:pt idx="0">
                  <c:v>2</c:v>
                </c:pt>
                <c:pt idx="1">
                  <c:v>1</c:v>
                </c:pt>
                <c:pt idx="2">
                  <c:v>6</c:v>
                </c:pt>
                <c:pt idx="3">
                  <c:v>5</c:v>
                </c:pt>
                <c:pt idx="4">
                  <c:v>2</c:v>
                </c:pt>
              </c:numCache>
            </c:numRef>
          </c:val>
          <c:extLst>
            <c:ext xmlns:c16="http://schemas.microsoft.com/office/drawing/2014/chart" uri="{C3380CC4-5D6E-409C-BE32-E72D297353CC}">
              <c16:uniqueId val="{00000000-C049-E34D-990D-AF5F34BCE7B0}"/>
            </c:ext>
          </c:extLst>
        </c:ser>
        <c:ser>
          <c:idx val="1"/>
          <c:order val="1"/>
          <c:tx>
            <c:strRef>
              <c:f>Sheet1!$C$1</c:f>
              <c:strCache>
                <c:ptCount val="1"/>
                <c:pt idx="0">
                  <c:v>2020-2021</c:v>
                </c:pt>
              </c:strCache>
            </c:strRef>
          </c:tx>
          <c:spPr>
            <a:solidFill>
              <a:schemeClr val="accent2"/>
            </a:solidFill>
            <a:ln>
              <a:noFill/>
            </a:ln>
            <a:effectLst/>
          </c:spPr>
          <c:invertIfNegative val="0"/>
          <c:cat>
            <c:strRef>
              <c:f>Sheet1!$A$2:$A$6</c:f>
              <c:strCache>
                <c:ptCount val="5"/>
                <c:pt idx="0">
                  <c:v>Level 1 </c:v>
                </c:pt>
                <c:pt idx="1">
                  <c:v>Level 2 </c:v>
                </c:pt>
                <c:pt idx="2">
                  <c:v>Level 3 </c:v>
                </c:pt>
                <c:pt idx="3">
                  <c:v>Level 4 </c:v>
                </c:pt>
                <c:pt idx="4">
                  <c:v>Level 5 </c:v>
                </c:pt>
              </c:strCache>
            </c:strRef>
          </c:cat>
          <c:val>
            <c:numRef>
              <c:f>Sheet1!$C$2:$C$6</c:f>
              <c:numCache>
                <c:formatCode>General</c:formatCode>
                <c:ptCount val="5"/>
                <c:pt idx="0">
                  <c:v>1</c:v>
                </c:pt>
                <c:pt idx="1">
                  <c:v>2</c:v>
                </c:pt>
                <c:pt idx="2">
                  <c:v>1</c:v>
                </c:pt>
                <c:pt idx="3">
                  <c:v>8</c:v>
                </c:pt>
                <c:pt idx="4">
                  <c:v>1</c:v>
                </c:pt>
              </c:numCache>
            </c:numRef>
          </c:val>
          <c:extLst>
            <c:ext xmlns:c16="http://schemas.microsoft.com/office/drawing/2014/chart" uri="{C3380CC4-5D6E-409C-BE32-E72D297353CC}">
              <c16:uniqueId val="{00000001-C049-E34D-990D-AF5F34BCE7B0}"/>
            </c:ext>
          </c:extLst>
        </c:ser>
        <c:ser>
          <c:idx val="2"/>
          <c:order val="2"/>
          <c:tx>
            <c:strRef>
              <c:f>Sheet1!$D$1</c:f>
              <c:strCache>
                <c:ptCount val="1"/>
                <c:pt idx="0">
                  <c:v>2021-2022</c:v>
                </c:pt>
              </c:strCache>
            </c:strRef>
          </c:tx>
          <c:spPr>
            <a:solidFill>
              <a:schemeClr val="accent3"/>
            </a:solidFill>
            <a:ln>
              <a:noFill/>
            </a:ln>
            <a:effectLst/>
          </c:spPr>
          <c:invertIfNegative val="0"/>
          <c:cat>
            <c:strRef>
              <c:f>Sheet1!$A$2:$A$6</c:f>
              <c:strCache>
                <c:ptCount val="5"/>
                <c:pt idx="0">
                  <c:v>Level 1 </c:v>
                </c:pt>
                <c:pt idx="1">
                  <c:v>Level 2 </c:v>
                </c:pt>
                <c:pt idx="2">
                  <c:v>Level 3 </c:v>
                </c:pt>
                <c:pt idx="3">
                  <c:v>Level 4 </c:v>
                </c:pt>
                <c:pt idx="4">
                  <c:v>Level 5 </c:v>
                </c:pt>
              </c:strCache>
            </c:strRef>
          </c:cat>
          <c:val>
            <c:numRef>
              <c:f>Sheet1!$D$2:$D$6</c:f>
              <c:numCache>
                <c:formatCode>General</c:formatCode>
                <c:ptCount val="5"/>
                <c:pt idx="0">
                  <c:v>3</c:v>
                </c:pt>
                <c:pt idx="1">
                  <c:v>1</c:v>
                </c:pt>
                <c:pt idx="2">
                  <c:v>1</c:v>
                </c:pt>
                <c:pt idx="3">
                  <c:v>3</c:v>
                </c:pt>
              </c:numCache>
            </c:numRef>
          </c:val>
          <c:extLst>
            <c:ext xmlns:c16="http://schemas.microsoft.com/office/drawing/2014/chart" uri="{C3380CC4-5D6E-409C-BE32-E72D297353CC}">
              <c16:uniqueId val="{00000002-C049-E34D-990D-AF5F34BCE7B0}"/>
            </c:ext>
          </c:extLst>
        </c:ser>
        <c:dLbls>
          <c:showLegendKey val="0"/>
          <c:showVal val="0"/>
          <c:showCatName val="0"/>
          <c:showSerName val="0"/>
          <c:showPercent val="0"/>
          <c:showBubbleSize val="0"/>
        </c:dLbls>
        <c:gapWidth val="219"/>
        <c:overlap val="-27"/>
        <c:axId val="641653424"/>
        <c:axId val="541168240"/>
      </c:barChart>
      <c:catAx>
        <c:axId val="64165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1168240"/>
        <c:crosses val="autoZero"/>
        <c:auto val="1"/>
        <c:lblAlgn val="ctr"/>
        <c:lblOffset val="100"/>
        <c:noMultiLvlLbl val="0"/>
      </c:catAx>
      <c:valAx>
        <c:axId val="541168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653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206A1-77C0-4FD6-ABB0-34F1A04771FE}" type="doc">
      <dgm:prSet loTypeId="urn:microsoft.com/office/officeart/2008/layout/LinedList" loCatId="list" qsTypeId="urn:microsoft.com/office/officeart/2005/8/quickstyle/simple1" qsCatId="simple" csTypeId="urn:microsoft.com/office/officeart/2005/8/colors/accent1_2" csCatId="accent1" phldr="1"/>
      <dgm:spPr/>
    </dgm:pt>
    <dgm:pt modelId="{D2A9D2BB-FE08-4D81-ADA0-0675F021EA5C}">
      <dgm:prSet phldrT="[Text]" custT="1"/>
      <dgm:spPr/>
      <dgm:t>
        <a:bodyPr/>
        <a:lstStyle/>
        <a:p>
          <a:r>
            <a:rPr lang="en-US" sz="2400" b="1" u="sng" dirty="0">
              <a:solidFill>
                <a:srgbClr val="FFFFFF"/>
              </a:solidFill>
              <a:latin typeface="Century Gothic" panose="020B0502020202020204" pitchFamily="34" charset="0"/>
            </a:rPr>
            <a:t>School-Level Data</a:t>
          </a:r>
          <a:endParaRPr lang="en-US" sz="2400" dirty="0">
            <a:solidFill>
              <a:srgbClr val="FFFFFF"/>
            </a:solidFill>
            <a:latin typeface="Century Gothic" panose="020B0502020202020204" pitchFamily="34" charset="0"/>
          </a:endParaRPr>
        </a:p>
        <a:p>
          <a:r>
            <a:rPr lang="en-US" sz="2400" dirty="0">
              <a:solidFill>
                <a:srgbClr val="FFFFFF"/>
              </a:solidFill>
              <a:latin typeface="Century Gothic" panose="020B0502020202020204" pitchFamily="34" charset="0"/>
            </a:rPr>
            <a:t>- Mathematics by grade level</a:t>
          </a:r>
        </a:p>
        <a:p>
          <a:r>
            <a:rPr lang="en-US" sz="2400" dirty="0">
              <a:solidFill>
                <a:srgbClr val="FFFFFF"/>
              </a:solidFill>
              <a:latin typeface="Century Gothic" panose="020B0502020202020204" pitchFamily="34" charset="0"/>
            </a:rPr>
            <a:t>- English Language Arts by grade level</a:t>
          </a:r>
        </a:p>
        <a:p>
          <a:r>
            <a:rPr lang="en-US" sz="2400" dirty="0">
              <a:solidFill>
                <a:srgbClr val="FFFFFF"/>
              </a:solidFill>
              <a:latin typeface="Century Gothic" panose="020B0502020202020204" pitchFamily="34" charset="0"/>
            </a:rPr>
            <a:t>- Science by grade level</a:t>
          </a:r>
        </a:p>
      </dgm:t>
    </dgm:pt>
    <dgm:pt modelId="{B0BB0FC2-54A2-4431-94B8-68CC3F247BE5}" type="parTrans" cxnId="{85182037-A513-4CFB-A010-BF0435FDC2C9}">
      <dgm:prSet/>
      <dgm:spPr/>
      <dgm:t>
        <a:bodyPr/>
        <a:lstStyle/>
        <a:p>
          <a:endParaRPr lang="en-US"/>
        </a:p>
      </dgm:t>
    </dgm:pt>
    <dgm:pt modelId="{481F3AAC-ACF5-47A6-8DCA-FC93FD359F5E}" type="sibTrans" cxnId="{85182037-A513-4CFB-A010-BF0435FDC2C9}">
      <dgm:prSet/>
      <dgm:spPr/>
      <dgm:t>
        <a:bodyPr/>
        <a:lstStyle/>
        <a:p>
          <a:endParaRPr lang="en-US"/>
        </a:p>
      </dgm:t>
    </dgm:pt>
    <dgm:pt modelId="{B18DC28A-6A9A-4021-B26E-2010BB888E22}">
      <dgm:prSet phldrT="[Text]" custT="1"/>
      <dgm:spPr/>
      <dgm:t>
        <a:bodyPr/>
        <a:lstStyle/>
        <a:p>
          <a:r>
            <a:rPr lang="en-US" sz="2400" b="1" u="sng" dirty="0">
              <a:solidFill>
                <a:srgbClr val="FFFFFF"/>
              </a:solidFill>
              <a:latin typeface="Century Gothic" panose="020B0502020202020204" pitchFamily="34" charset="0"/>
            </a:rPr>
            <a:t>Item Analysis</a:t>
          </a:r>
        </a:p>
        <a:p>
          <a:r>
            <a:rPr lang="en-US" sz="2400" b="0" u="none" dirty="0">
              <a:solidFill>
                <a:srgbClr val="FFFFFF"/>
              </a:solidFill>
              <a:latin typeface="Century Gothic" panose="020B0502020202020204" pitchFamily="34" charset="0"/>
            </a:rPr>
            <a:t>- Standards</a:t>
          </a:r>
        </a:p>
        <a:p>
          <a:r>
            <a:rPr lang="en-US" sz="2400" b="0" u="none" dirty="0">
              <a:solidFill>
                <a:srgbClr val="FFFFFF"/>
              </a:solidFill>
              <a:latin typeface="Century Gothic" panose="020B0502020202020204" pitchFamily="34" charset="0"/>
            </a:rPr>
            <a:t>- Subclaims (Goals will be set for each grade level)</a:t>
          </a:r>
        </a:p>
      </dgm:t>
    </dgm:pt>
    <dgm:pt modelId="{4D8C5867-4A22-4104-AB27-4F676083AE8D}" type="parTrans" cxnId="{CF678E85-783A-4C23-8FEF-EF95F33BE498}">
      <dgm:prSet/>
      <dgm:spPr/>
      <dgm:t>
        <a:bodyPr/>
        <a:lstStyle/>
        <a:p>
          <a:endParaRPr lang="en-US"/>
        </a:p>
      </dgm:t>
    </dgm:pt>
    <dgm:pt modelId="{9EAC0C7F-E2D8-41EF-B7CD-B87E114DD606}" type="sibTrans" cxnId="{CF678E85-783A-4C23-8FEF-EF95F33BE498}">
      <dgm:prSet/>
      <dgm:spPr/>
      <dgm:t>
        <a:bodyPr/>
        <a:lstStyle/>
        <a:p>
          <a:endParaRPr lang="en-US"/>
        </a:p>
      </dgm:t>
    </dgm:pt>
    <dgm:pt modelId="{C20102B0-B4CB-4894-93AB-5092F86DC750}">
      <dgm:prSet phldrT="[Text]" custT="1"/>
      <dgm:spPr/>
      <dgm:t>
        <a:bodyPr anchor="ctr"/>
        <a:lstStyle/>
        <a:p>
          <a:pPr>
            <a:lnSpc>
              <a:spcPct val="50000"/>
            </a:lnSpc>
          </a:pPr>
          <a:r>
            <a:rPr lang="en-US" sz="2200" b="1" u="sng" dirty="0">
              <a:solidFill>
                <a:srgbClr val="FFFFFF"/>
              </a:solidFill>
              <a:latin typeface="Century Gothic" panose="020B0502020202020204" pitchFamily="34" charset="0"/>
            </a:rPr>
            <a:t>Individual Student Analysis</a:t>
          </a:r>
        </a:p>
      </dgm:t>
    </dgm:pt>
    <dgm:pt modelId="{71D372F5-DAD8-49ED-AAF4-77532DD967EC}" type="parTrans" cxnId="{BCD5DD33-4DD4-49C7-BB86-9230B9819AB1}">
      <dgm:prSet/>
      <dgm:spPr/>
      <dgm:t>
        <a:bodyPr/>
        <a:lstStyle/>
        <a:p>
          <a:endParaRPr lang="en-US"/>
        </a:p>
      </dgm:t>
    </dgm:pt>
    <dgm:pt modelId="{219B50E2-B34E-4016-9086-0399D00B4C46}" type="sibTrans" cxnId="{BCD5DD33-4DD4-49C7-BB86-9230B9819AB1}">
      <dgm:prSet/>
      <dgm:spPr/>
      <dgm:t>
        <a:bodyPr/>
        <a:lstStyle/>
        <a:p>
          <a:endParaRPr lang="en-US"/>
        </a:p>
      </dgm:t>
    </dgm:pt>
    <dgm:pt modelId="{566520E9-3549-CA46-AA58-72344113C28F}" type="pres">
      <dgm:prSet presAssocID="{43E206A1-77C0-4FD6-ABB0-34F1A04771FE}" presName="vert0" presStyleCnt="0">
        <dgm:presLayoutVars>
          <dgm:dir/>
          <dgm:animOne val="branch"/>
          <dgm:animLvl val="lvl"/>
        </dgm:presLayoutVars>
      </dgm:prSet>
      <dgm:spPr/>
    </dgm:pt>
    <dgm:pt modelId="{083DA1F3-ECE6-5A4F-A630-4406A48B6F59}" type="pres">
      <dgm:prSet presAssocID="{D2A9D2BB-FE08-4D81-ADA0-0675F021EA5C}" presName="thickLine" presStyleLbl="alignNode1" presStyleIdx="0" presStyleCnt="3"/>
      <dgm:spPr/>
    </dgm:pt>
    <dgm:pt modelId="{6F1E953B-B765-5041-A6FC-78A6A14F2077}" type="pres">
      <dgm:prSet presAssocID="{D2A9D2BB-FE08-4D81-ADA0-0675F021EA5C}" presName="horz1" presStyleCnt="0"/>
      <dgm:spPr/>
    </dgm:pt>
    <dgm:pt modelId="{C7FEE893-262C-5C41-B70E-37BD2AD061DD}" type="pres">
      <dgm:prSet presAssocID="{D2A9D2BB-FE08-4D81-ADA0-0675F021EA5C}" presName="tx1" presStyleLbl="revTx" presStyleIdx="0" presStyleCnt="3" custScaleY="144370"/>
      <dgm:spPr/>
    </dgm:pt>
    <dgm:pt modelId="{747E6FCC-9260-CD42-8936-25FF63A1CD07}" type="pres">
      <dgm:prSet presAssocID="{D2A9D2BB-FE08-4D81-ADA0-0675F021EA5C}" presName="vert1" presStyleCnt="0"/>
      <dgm:spPr/>
    </dgm:pt>
    <dgm:pt modelId="{220FD91A-4CCD-7547-AE12-8ED59B85C91D}" type="pres">
      <dgm:prSet presAssocID="{B18DC28A-6A9A-4021-B26E-2010BB888E22}" presName="thickLine" presStyleLbl="alignNode1" presStyleIdx="1" presStyleCnt="3"/>
      <dgm:spPr/>
    </dgm:pt>
    <dgm:pt modelId="{A7704E9B-E2D4-6248-BDF0-793B54C3DF31}" type="pres">
      <dgm:prSet presAssocID="{B18DC28A-6A9A-4021-B26E-2010BB888E22}" presName="horz1" presStyleCnt="0"/>
      <dgm:spPr/>
    </dgm:pt>
    <dgm:pt modelId="{997E5A4C-3D04-BF41-88E6-40A9CF775910}" type="pres">
      <dgm:prSet presAssocID="{B18DC28A-6A9A-4021-B26E-2010BB888E22}" presName="tx1" presStyleLbl="revTx" presStyleIdx="1" presStyleCnt="3"/>
      <dgm:spPr/>
    </dgm:pt>
    <dgm:pt modelId="{5D403FA8-4811-B64C-91EB-E3D507E13407}" type="pres">
      <dgm:prSet presAssocID="{B18DC28A-6A9A-4021-B26E-2010BB888E22}" presName="vert1" presStyleCnt="0"/>
      <dgm:spPr/>
    </dgm:pt>
    <dgm:pt modelId="{D64E9133-41E3-6044-B830-6D4F6E589D5B}" type="pres">
      <dgm:prSet presAssocID="{C20102B0-B4CB-4894-93AB-5092F86DC750}" presName="thickLine" presStyleLbl="alignNode1" presStyleIdx="2" presStyleCnt="3"/>
      <dgm:spPr/>
    </dgm:pt>
    <dgm:pt modelId="{EA0EE4A7-2940-DD40-BA43-2AC2C8D0BFA2}" type="pres">
      <dgm:prSet presAssocID="{C20102B0-B4CB-4894-93AB-5092F86DC750}" presName="horz1" presStyleCnt="0"/>
      <dgm:spPr/>
    </dgm:pt>
    <dgm:pt modelId="{1FADC3B5-A5D1-994C-9378-9EEC325361C5}" type="pres">
      <dgm:prSet presAssocID="{C20102B0-B4CB-4894-93AB-5092F86DC750}" presName="tx1" presStyleLbl="revTx" presStyleIdx="2" presStyleCnt="3"/>
      <dgm:spPr/>
    </dgm:pt>
    <dgm:pt modelId="{3E572FD2-ACC7-4248-9218-6F89E9FC1C41}" type="pres">
      <dgm:prSet presAssocID="{C20102B0-B4CB-4894-93AB-5092F86DC750}" presName="vert1" presStyleCnt="0"/>
      <dgm:spPr/>
    </dgm:pt>
  </dgm:ptLst>
  <dgm:cxnLst>
    <dgm:cxn modelId="{DE31FC11-3204-C14F-95B9-FE2B135DAD4E}" type="presOf" srcId="{C20102B0-B4CB-4894-93AB-5092F86DC750}" destId="{1FADC3B5-A5D1-994C-9378-9EEC325361C5}" srcOrd="0" destOrd="0" presId="urn:microsoft.com/office/officeart/2008/layout/LinedList"/>
    <dgm:cxn modelId="{BD304C2E-2D83-AD42-8654-587CC76774B1}" type="presOf" srcId="{B18DC28A-6A9A-4021-B26E-2010BB888E22}" destId="{997E5A4C-3D04-BF41-88E6-40A9CF775910}" srcOrd="0" destOrd="0" presId="urn:microsoft.com/office/officeart/2008/layout/LinedList"/>
    <dgm:cxn modelId="{BCD5DD33-4DD4-49C7-BB86-9230B9819AB1}" srcId="{43E206A1-77C0-4FD6-ABB0-34F1A04771FE}" destId="{C20102B0-B4CB-4894-93AB-5092F86DC750}" srcOrd="2" destOrd="0" parTransId="{71D372F5-DAD8-49ED-AAF4-77532DD967EC}" sibTransId="{219B50E2-B34E-4016-9086-0399D00B4C46}"/>
    <dgm:cxn modelId="{85182037-A513-4CFB-A010-BF0435FDC2C9}" srcId="{43E206A1-77C0-4FD6-ABB0-34F1A04771FE}" destId="{D2A9D2BB-FE08-4D81-ADA0-0675F021EA5C}" srcOrd="0" destOrd="0" parTransId="{B0BB0FC2-54A2-4431-94B8-68CC3F247BE5}" sibTransId="{481F3AAC-ACF5-47A6-8DCA-FC93FD359F5E}"/>
    <dgm:cxn modelId="{AFA68144-74C7-EB40-9479-A6AF9774877A}" type="presOf" srcId="{43E206A1-77C0-4FD6-ABB0-34F1A04771FE}" destId="{566520E9-3549-CA46-AA58-72344113C28F}" srcOrd="0" destOrd="0" presId="urn:microsoft.com/office/officeart/2008/layout/LinedList"/>
    <dgm:cxn modelId="{AAF28B6C-CBC1-CA4C-AF27-256CA988F45B}" type="presOf" srcId="{D2A9D2BB-FE08-4D81-ADA0-0675F021EA5C}" destId="{C7FEE893-262C-5C41-B70E-37BD2AD061DD}" srcOrd="0" destOrd="0" presId="urn:microsoft.com/office/officeart/2008/layout/LinedList"/>
    <dgm:cxn modelId="{CF678E85-783A-4C23-8FEF-EF95F33BE498}" srcId="{43E206A1-77C0-4FD6-ABB0-34F1A04771FE}" destId="{B18DC28A-6A9A-4021-B26E-2010BB888E22}" srcOrd="1" destOrd="0" parTransId="{4D8C5867-4A22-4104-AB27-4F676083AE8D}" sibTransId="{9EAC0C7F-E2D8-41EF-B7CD-B87E114DD606}"/>
    <dgm:cxn modelId="{B5113065-0732-A543-BDFE-B91ECDCB39D3}" type="presParOf" srcId="{566520E9-3549-CA46-AA58-72344113C28F}" destId="{083DA1F3-ECE6-5A4F-A630-4406A48B6F59}" srcOrd="0" destOrd="0" presId="urn:microsoft.com/office/officeart/2008/layout/LinedList"/>
    <dgm:cxn modelId="{88F4A676-383D-8E4A-8846-8CEFCC432C65}" type="presParOf" srcId="{566520E9-3549-CA46-AA58-72344113C28F}" destId="{6F1E953B-B765-5041-A6FC-78A6A14F2077}" srcOrd="1" destOrd="0" presId="urn:microsoft.com/office/officeart/2008/layout/LinedList"/>
    <dgm:cxn modelId="{44368F01-0A51-6044-B3E0-B506A6712FFA}" type="presParOf" srcId="{6F1E953B-B765-5041-A6FC-78A6A14F2077}" destId="{C7FEE893-262C-5C41-B70E-37BD2AD061DD}" srcOrd="0" destOrd="0" presId="urn:microsoft.com/office/officeart/2008/layout/LinedList"/>
    <dgm:cxn modelId="{CC514CD4-254E-824E-94EE-F366AB65F2D5}" type="presParOf" srcId="{6F1E953B-B765-5041-A6FC-78A6A14F2077}" destId="{747E6FCC-9260-CD42-8936-25FF63A1CD07}" srcOrd="1" destOrd="0" presId="urn:microsoft.com/office/officeart/2008/layout/LinedList"/>
    <dgm:cxn modelId="{A96F15B1-07C8-B64E-8FD9-0E7B15105816}" type="presParOf" srcId="{566520E9-3549-CA46-AA58-72344113C28F}" destId="{220FD91A-4CCD-7547-AE12-8ED59B85C91D}" srcOrd="2" destOrd="0" presId="urn:microsoft.com/office/officeart/2008/layout/LinedList"/>
    <dgm:cxn modelId="{EB767947-62BC-8546-901D-37272ADF24F6}" type="presParOf" srcId="{566520E9-3549-CA46-AA58-72344113C28F}" destId="{A7704E9B-E2D4-6248-BDF0-793B54C3DF31}" srcOrd="3" destOrd="0" presId="urn:microsoft.com/office/officeart/2008/layout/LinedList"/>
    <dgm:cxn modelId="{126B3A70-FBA7-D94F-85AE-763B949EA1C4}" type="presParOf" srcId="{A7704E9B-E2D4-6248-BDF0-793B54C3DF31}" destId="{997E5A4C-3D04-BF41-88E6-40A9CF775910}" srcOrd="0" destOrd="0" presId="urn:microsoft.com/office/officeart/2008/layout/LinedList"/>
    <dgm:cxn modelId="{72160286-1363-4142-90CD-4E501BAE1ABE}" type="presParOf" srcId="{A7704E9B-E2D4-6248-BDF0-793B54C3DF31}" destId="{5D403FA8-4811-B64C-91EB-E3D507E13407}" srcOrd="1" destOrd="0" presId="urn:microsoft.com/office/officeart/2008/layout/LinedList"/>
    <dgm:cxn modelId="{575F8E49-611C-8243-AF72-9EB3B2C17B47}" type="presParOf" srcId="{566520E9-3549-CA46-AA58-72344113C28F}" destId="{D64E9133-41E3-6044-B830-6D4F6E589D5B}" srcOrd="4" destOrd="0" presId="urn:microsoft.com/office/officeart/2008/layout/LinedList"/>
    <dgm:cxn modelId="{C877D779-7967-B447-A952-8E26038E1529}" type="presParOf" srcId="{566520E9-3549-CA46-AA58-72344113C28F}" destId="{EA0EE4A7-2940-DD40-BA43-2AC2C8D0BFA2}" srcOrd="5" destOrd="0" presId="urn:microsoft.com/office/officeart/2008/layout/LinedList"/>
    <dgm:cxn modelId="{32D933F9-63CA-2E4A-9084-C2CEAEB18D6E}" type="presParOf" srcId="{EA0EE4A7-2940-DD40-BA43-2AC2C8D0BFA2}" destId="{1FADC3B5-A5D1-994C-9378-9EEC325361C5}" srcOrd="0" destOrd="0" presId="urn:microsoft.com/office/officeart/2008/layout/LinedList"/>
    <dgm:cxn modelId="{98929DB3-C624-2348-B5F5-CBCECE98285C}" type="presParOf" srcId="{EA0EE4A7-2940-DD40-BA43-2AC2C8D0BFA2}" destId="{3E572FD2-ACC7-4248-9218-6F89E9FC1C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2D50DC-E260-4DF3-809C-4E6A3753DE1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7AD360-2291-4312-814B-47A887C3F2B2}">
      <dgm:prSet/>
      <dgm:spPr/>
      <dgm:t>
        <a:bodyPr/>
        <a:lstStyle/>
        <a:p>
          <a:pPr>
            <a:lnSpc>
              <a:spcPct val="100000"/>
            </a:lnSpc>
            <a:defRPr b="1"/>
          </a:pPr>
          <a:r>
            <a:rPr lang="en-US" dirty="0">
              <a:latin typeface="Century Gothic" panose="020B0502020202020204" pitchFamily="34" charset="0"/>
            </a:rPr>
            <a:t>Data Meetings 3x a year</a:t>
          </a:r>
        </a:p>
      </dgm:t>
    </dgm:pt>
    <dgm:pt modelId="{06F816C5-1F80-4A30-A2E0-CBB55A17FDE8}" type="parTrans" cxnId="{87ADE952-10FE-48A8-B0C9-BBD015C7A7F3}">
      <dgm:prSet/>
      <dgm:spPr/>
      <dgm:t>
        <a:bodyPr/>
        <a:lstStyle/>
        <a:p>
          <a:endParaRPr lang="en-US"/>
        </a:p>
      </dgm:t>
    </dgm:pt>
    <dgm:pt modelId="{7AB21A97-1614-4683-BA5F-BEC15F343C3D}" type="sibTrans" cxnId="{87ADE952-10FE-48A8-B0C9-BBD015C7A7F3}">
      <dgm:prSet phldrT="1" phldr="0"/>
      <dgm:spPr/>
      <dgm:t>
        <a:bodyPr/>
        <a:lstStyle/>
        <a:p>
          <a:endParaRPr lang="en-US"/>
        </a:p>
      </dgm:t>
    </dgm:pt>
    <dgm:pt modelId="{DC8599FB-E0C9-49A4-B45D-82A9FE54035D}">
      <dgm:prSet/>
      <dgm:spPr/>
      <dgm:t>
        <a:bodyPr/>
        <a:lstStyle/>
        <a:p>
          <a:pPr>
            <a:lnSpc>
              <a:spcPct val="100000"/>
            </a:lnSpc>
          </a:pPr>
          <a:r>
            <a:rPr lang="en-US" dirty="0">
              <a:latin typeface="Century Gothic" panose="020B0502020202020204" pitchFamily="34" charset="0"/>
            </a:rPr>
            <a:t> STAR (Benchmark Assessment)</a:t>
          </a:r>
        </a:p>
      </dgm:t>
    </dgm:pt>
    <dgm:pt modelId="{0B1A0B6A-7961-41C8-80A1-902FD23D5CDC}" type="parTrans" cxnId="{6FFCBDC3-44AE-4CCA-B026-F3D20BDC6B9F}">
      <dgm:prSet/>
      <dgm:spPr/>
      <dgm:t>
        <a:bodyPr/>
        <a:lstStyle/>
        <a:p>
          <a:endParaRPr lang="en-US"/>
        </a:p>
      </dgm:t>
    </dgm:pt>
    <dgm:pt modelId="{19702D13-8D25-40D1-89DD-AB2288C70D37}" type="sibTrans" cxnId="{6FFCBDC3-44AE-4CCA-B026-F3D20BDC6B9F}">
      <dgm:prSet/>
      <dgm:spPr/>
      <dgm:t>
        <a:bodyPr/>
        <a:lstStyle/>
        <a:p>
          <a:endParaRPr lang="en-US"/>
        </a:p>
      </dgm:t>
    </dgm:pt>
    <dgm:pt modelId="{1F2AA1F9-4914-4FF1-8C55-272A30C040B4}">
      <dgm:prSet/>
      <dgm:spPr/>
      <dgm:t>
        <a:bodyPr/>
        <a:lstStyle/>
        <a:p>
          <a:pPr>
            <a:lnSpc>
              <a:spcPct val="100000"/>
            </a:lnSpc>
            <a:defRPr b="1"/>
          </a:pPr>
          <a:r>
            <a:rPr lang="en-US" dirty="0">
              <a:latin typeface="Century Gothic" panose="020B0502020202020204" pitchFamily="34" charset="0"/>
            </a:rPr>
            <a:t>Determine Interventions </a:t>
          </a:r>
        </a:p>
      </dgm:t>
    </dgm:pt>
    <dgm:pt modelId="{7D29A26C-6C4A-4EBB-9C68-A337EFB0A6CF}" type="parTrans" cxnId="{116E517E-3F9A-456B-ACCD-924BEFCDA9CE}">
      <dgm:prSet/>
      <dgm:spPr/>
      <dgm:t>
        <a:bodyPr/>
        <a:lstStyle/>
        <a:p>
          <a:endParaRPr lang="en-US"/>
        </a:p>
      </dgm:t>
    </dgm:pt>
    <dgm:pt modelId="{7016A869-4668-4D01-B5BB-4B0BA878F34D}" type="sibTrans" cxnId="{116E517E-3F9A-456B-ACCD-924BEFCDA9CE}">
      <dgm:prSet phldrT="2" phldr="0"/>
      <dgm:spPr/>
      <dgm:t>
        <a:bodyPr/>
        <a:lstStyle/>
        <a:p>
          <a:endParaRPr lang="en-US"/>
        </a:p>
      </dgm:t>
    </dgm:pt>
    <dgm:pt modelId="{E177BB75-DA09-4FEA-AD39-7CAC506AF3C7}">
      <dgm:prSet/>
      <dgm:spPr/>
      <dgm:t>
        <a:bodyPr/>
        <a:lstStyle/>
        <a:p>
          <a:pPr>
            <a:lnSpc>
              <a:spcPct val="100000"/>
            </a:lnSpc>
          </a:pPr>
          <a:r>
            <a:rPr lang="en-US" dirty="0">
              <a:latin typeface="Century Gothic" panose="020B0502020202020204" pitchFamily="34" charset="0"/>
            </a:rPr>
            <a:t>Morning Tutoring (4x a week)</a:t>
          </a:r>
        </a:p>
      </dgm:t>
    </dgm:pt>
    <dgm:pt modelId="{85187672-CAB5-41E6-9A06-50B99A8E485F}" type="parTrans" cxnId="{82C9A88A-06D7-4B2F-BFB4-8D0F310E5B16}">
      <dgm:prSet/>
      <dgm:spPr/>
      <dgm:t>
        <a:bodyPr/>
        <a:lstStyle/>
        <a:p>
          <a:endParaRPr lang="en-US"/>
        </a:p>
      </dgm:t>
    </dgm:pt>
    <dgm:pt modelId="{57D63021-A727-46D6-A549-995B0F164C56}" type="sibTrans" cxnId="{82C9A88A-06D7-4B2F-BFB4-8D0F310E5B16}">
      <dgm:prSet/>
      <dgm:spPr/>
      <dgm:t>
        <a:bodyPr/>
        <a:lstStyle/>
        <a:p>
          <a:endParaRPr lang="en-US"/>
        </a:p>
      </dgm:t>
    </dgm:pt>
    <dgm:pt modelId="{DE699430-8505-4610-AC98-2A162B779D01}">
      <dgm:prSet/>
      <dgm:spPr/>
      <dgm:t>
        <a:bodyPr/>
        <a:lstStyle/>
        <a:p>
          <a:pPr>
            <a:lnSpc>
              <a:spcPct val="100000"/>
            </a:lnSpc>
          </a:pPr>
          <a:r>
            <a:rPr lang="en-US" dirty="0">
              <a:latin typeface="Century Gothic" panose="020B0502020202020204" pitchFamily="34" charset="0"/>
            </a:rPr>
            <a:t>After School Academy (3x a week for 1 hour)</a:t>
          </a:r>
        </a:p>
      </dgm:t>
    </dgm:pt>
    <dgm:pt modelId="{69FE3D61-2610-40E2-B766-529EFFD0E65C}" type="parTrans" cxnId="{4514A006-27E3-495C-A451-328270DE45C4}">
      <dgm:prSet/>
      <dgm:spPr/>
      <dgm:t>
        <a:bodyPr/>
        <a:lstStyle/>
        <a:p>
          <a:endParaRPr lang="en-US"/>
        </a:p>
      </dgm:t>
    </dgm:pt>
    <dgm:pt modelId="{6A09A808-C422-46C0-9B43-21006DEFEE23}" type="sibTrans" cxnId="{4514A006-27E3-495C-A451-328270DE45C4}">
      <dgm:prSet/>
      <dgm:spPr/>
      <dgm:t>
        <a:bodyPr/>
        <a:lstStyle/>
        <a:p>
          <a:endParaRPr lang="en-US"/>
        </a:p>
      </dgm:t>
    </dgm:pt>
    <dgm:pt modelId="{E2D56CFA-411C-4505-A8E6-144D92A4F871}">
      <dgm:prSet/>
      <dgm:spPr/>
      <dgm:t>
        <a:bodyPr/>
        <a:lstStyle/>
        <a:p>
          <a:pPr>
            <a:lnSpc>
              <a:spcPct val="100000"/>
            </a:lnSpc>
          </a:pPr>
          <a:r>
            <a:rPr lang="en-US" dirty="0">
              <a:latin typeface="Century Gothic" panose="020B0502020202020204" pitchFamily="34" charset="0"/>
            </a:rPr>
            <a:t>Saturday School (1hr Math and 1hr ELA)</a:t>
          </a:r>
        </a:p>
      </dgm:t>
    </dgm:pt>
    <dgm:pt modelId="{FD591F26-3D02-4ABC-83E3-EF549827F56D}" type="parTrans" cxnId="{4A30CEBE-2021-40CA-8654-C74F3595FD12}">
      <dgm:prSet/>
      <dgm:spPr/>
      <dgm:t>
        <a:bodyPr/>
        <a:lstStyle/>
        <a:p>
          <a:endParaRPr lang="en-US"/>
        </a:p>
      </dgm:t>
    </dgm:pt>
    <dgm:pt modelId="{AAED781F-52B3-4FBA-AF79-EEE1B2AA6F19}" type="sibTrans" cxnId="{4A30CEBE-2021-40CA-8654-C74F3595FD12}">
      <dgm:prSet/>
      <dgm:spPr/>
      <dgm:t>
        <a:bodyPr/>
        <a:lstStyle/>
        <a:p>
          <a:endParaRPr lang="en-US"/>
        </a:p>
      </dgm:t>
    </dgm:pt>
    <dgm:pt modelId="{73DF3541-2E3B-4AF7-9365-5A009FB1FF21}">
      <dgm:prSet/>
      <dgm:spPr/>
      <dgm:t>
        <a:bodyPr/>
        <a:lstStyle/>
        <a:p>
          <a:pPr>
            <a:lnSpc>
              <a:spcPct val="100000"/>
            </a:lnSpc>
          </a:pPr>
          <a:r>
            <a:rPr lang="en-US" dirty="0">
              <a:latin typeface="Century Gothic" panose="020B0502020202020204" pitchFamily="34" charset="0"/>
            </a:rPr>
            <a:t>Interventions  (3-4x a week for 40 min)</a:t>
          </a:r>
        </a:p>
      </dgm:t>
    </dgm:pt>
    <dgm:pt modelId="{0AC214F1-C7A0-44DE-B8A4-EDD85D2EA228}" type="parTrans" cxnId="{FA3F3E84-09D0-4E3E-A334-E35F345C0AA9}">
      <dgm:prSet/>
      <dgm:spPr/>
      <dgm:t>
        <a:bodyPr/>
        <a:lstStyle/>
        <a:p>
          <a:endParaRPr lang="en-US"/>
        </a:p>
      </dgm:t>
    </dgm:pt>
    <dgm:pt modelId="{C3EE2CA1-E7FC-4480-9BD7-0083CCFF6DDD}" type="sibTrans" cxnId="{FA3F3E84-09D0-4E3E-A334-E35F345C0AA9}">
      <dgm:prSet/>
      <dgm:spPr/>
      <dgm:t>
        <a:bodyPr/>
        <a:lstStyle/>
        <a:p>
          <a:endParaRPr lang="en-US"/>
        </a:p>
      </dgm:t>
    </dgm:pt>
    <dgm:pt modelId="{9CA9BF33-4DEF-9849-98E8-32EA3268EA76}">
      <dgm:prSet/>
      <dgm:spPr/>
      <dgm:t>
        <a:bodyPr/>
        <a:lstStyle/>
        <a:p>
          <a:pPr>
            <a:lnSpc>
              <a:spcPct val="100000"/>
            </a:lnSpc>
          </a:pPr>
          <a:r>
            <a:rPr lang="en-US" dirty="0">
              <a:latin typeface="Century Gothic" panose="020B0502020202020204" pitchFamily="34" charset="0"/>
            </a:rPr>
            <a:t> NJSLA Scores</a:t>
          </a:r>
        </a:p>
      </dgm:t>
    </dgm:pt>
    <dgm:pt modelId="{6F0E13FB-7D9D-EB4B-8090-6552410C6816}" type="parTrans" cxnId="{F575C6CB-6B53-024D-8C25-0D31E6DD71F6}">
      <dgm:prSet/>
      <dgm:spPr/>
      <dgm:t>
        <a:bodyPr/>
        <a:lstStyle/>
        <a:p>
          <a:endParaRPr lang="en-US"/>
        </a:p>
      </dgm:t>
    </dgm:pt>
    <dgm:pt modelId="{8933EF62-6AFE-114F-9BA7-8E8981907099}" type="sibTrans" cxnId="{F575C6CB-6B53-024D-8C25-0D31E6DD71F6}">
      <dgm:prSet/>
      <dgm:spPr/>
      <dgm:t>
        <a:bodyPr/>
        <a:lstStyle/>
        <a:p>
          <a:endParaRPr lang="en-US"/>
        </a:p>
      </dgm:t>
    </dgm:pt>
    <dgm:pt modelId="{D4B5171F-BF69-8A4F-8212-61081A5ED64D}">
      <dgm:prSet/>
      <dgm:spPr/>
      <dgm:t>
        <a:bodyPr/>
        <a:lstStyle/>
        <a:p>
          <a:pPr>
            <a:lnSpc>
              <a:spcPct val="100000"/>
            </a:lnSpc>
          </a:pPr>
          <a:r>
            <a:rPr lang="en-US" dirty="0">
              <a:latin typeface="Century Gothic" panose="020B0502020202020204" pitchFamily="34" charset="0"/>
            </a:rPr>
            <a:t> Start Strong Scores</a:t>
          </a:r>
        </a:p>
      </dgm:t>
    </dgm:pt>
    <dgm:pt modelId="{32BACE15-B9A2-3846-8EC3-4814ABCB7D85}" type="parTrans" cxnId="{6F212F94-F1FC-2A4E-B8E3-2DFAEAEDDF1B}">
      <dgm:prSet/>
      <dgm:spPr/>
      <dgm:t>
        <a:bodyPr/>
        <a:lstStyle/>
        <a:p>
          <a:endParaRPr lang="en-US"/>
        </a:p>
      </dgm:t>
    </dgm:pt>
    <dgm:pt modelId="{76CC5C1D-03C1-C141-871F-A7FEA7DE0F5A}" type="sibTrans" cxnId="{6F212F94-F1FC-2A4E-B8E3-2DFAEAEDDF1B}">
      <dgm:prSet/>
      <dgm:spPr/>
      <dgm:t>
        <a:bodyPr/>
        <a:lstStyle/>
        <a:p>
          <a:endParaRPr lang="en-US"/>
        </a:p>
      </dgm:t>
    </dgm:pt>
    <dgm:pt modelId="{47082103-B56B-4421-8103-CCB6F00CCD7A}" type="pres">
      <dgm:prSet presAssocID="{872D50DC-E260-4DF3-809C-4E6A3753DE14}" presName="root" presStyleCnt="0">
        <dgm:presLayoutVars>
          <dgm:dir/>
          <dgm:resizeHandles val="exact"/>
        </dgm:presLayoutVars>
      </dgm:prSet>
      <dgm:spPr/>
    </dgm:pt>
    <dgm:pt modelId="{A9A08126-30FE-4946-9FD6-90151B2B53D3}" type="pres">
      <dgm:prSet presAssocID="{AC7AD360-2291-4312-814B-47A887C3F2B2}" presName="compNode" presStyleCnt="0"/>
      <dgm:spPr/>
    </dgm:pt>
    <dgm:pt modelId="{B40364C8-A6BC-46DD-B0E9-8149783BD398}" type="pres">
      <dgm:prSet presAssocID="{AC7AD360-2291-4312-814B-47A887C3F2B2}" presName="iconRect" presStyleLbl="node1" presStyleIdx="0" presStyleCnt="2" custLinFactNeighborY="-490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r"/>
        </a:ext>
      </dgm:extLst>
    </dgm:pt>
    <dgm:pt modelId="{847F7548-AB63-4F93-8C84-12AFB84C65A1}" type="pres">
      <dgm:prSet presAssocID="{AC7AD360-2291-4312-814B-47A887C3F2B2}" presName="iconSpace" presStyleCnt="0"/>
      <dgm:spPr/>
    </dgm:pt>
    <dgm:pt modelId="{C196B973-C809-4EF3-AB47-7D83F32A1AF0}" type="pres">
      <dgm:prSet presAssocID="{AC7AD360-2291-4312-814B-47A887C3F2B2}" presName="parTx" presStyleLbl="revTx" presStyleIdx="0" presStyleCnt="4" custLinFactNeighborY="-13349">
        <dgm:presLayoutVars>
          <dgm:chMax val="0"/>
          <dgm:chPref val="0"/>
        </dgm:presLayoutVars>
      </dgm:prSet>
      <dgm:spPr/>
    </dgm:pt>
    <dgm:pt modelId="{FEC212A2-88A6-4E81-91AF-18F313B25C1B}" type="pres">
      <dgm:prSet presAssocID="{AC7AD360-2291-4312-814B-47A887C3F2B2}" presName="txSpace" presStyleCnt="0"/>
      <dgm:spPr/>
    </dgm:pt>
    <dgm:pt modelId="{C484733B-F928-4006-BA64-75684D456795}" type="pres">
      <dgm:prSet presAssocID="{AC7AD360-2291-4312-814B-47A887C3F2B2}" presName="desTx" presStyleLbl="revTx" presStyleIdx="1" presStyleCnt="4" custLinFactNeighborY="-13320">
        <dgm:presLayoutVars/>
      </dgm:prSet>
      <dgm:spPr/>
    </dgm:pt>
    <dgm:pt modelId="{0BEE8D36-A260-4C2B-9207-ECF0E564B56A}" type="pres">
      <dgm:prSet presAssocID="{7AB21A97-1614-4683-BA5F-BEC15F343C3D}" presName="sibTrans" presStyleCnt="0"/>
      <dgm:spPr/>
    </dgm:pt>
    <dgm:pt modelId="{B24D9906-6EA0-41D2-B5A4-976A92FA69B5}" type="pres">
      <dgm:prSet presAssocID="{1F2AA1F9-4914-4FF1-8C55-272A30C040B4}" presName="compNode" presStyleCnt="0"/>
      <dgm:spPr/>
    </dgm:pt>
    <dgm:pt modelId="{41EF919A-9036-486B-8426-930C4D067C1D}" type="pres">
      <dgm:prSet presAssocID="{1F2AA1F9-4914-4FF1-8C55-272A30C040B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7F48B8AE-3EC0-4289-8EFA-9B6ABB3A360E}" type="pres">
      <dgm:prSet presAssocID="{1F2AA1F9-4914-4FF1-8C55-272A30C040B4}" presName="iconSpace" presStyleCnt="0"/>
      <dgm:spPr/>
    </dgm:pt>
    <dgm:pt modelId="{3058E5B2-D3A1-400F-B8D3-4329145FAE41}" type="pres">
      <dgm:prSet presAssocID="{1F2AA1F9-4914-4FF1-8C55-272A30C040B4}" presName="parTx" presStyleLbl="revTx" presStyleIdx="2" presStyleCnt="4" custScaleX="140419" custLinFactNeighborX="-3906">
        <dgm:presLayoutVars>
          <dgm:chMax val="0"/>
          <dgm:chPref val="0"/>
        </dgm:presLayoutVars>
      </dgm:prSet>
      <dgm:spPr/>
    </dgm:pt>
    <dgm:pt modelId="{7C058D3A-D867-446A-A87B-2CA3B40C5EAC}" type="pres">
      <dgm:prSet presAssocID="{1F2AA1F9-4914-4FF1-8C55-272A30C040B4}" presName="txSpace" presStyleCnt="0"/>
      <dgm:spPr/>
    </dgm:pt>
    <dgm:pt modelId="{534C19C0-19DD-44D5-9E9C-26F09A09C06F}" type="pres">
      <dgm:prSet presAssocID="{1F2AA1F9-4914-4FF1-8C55-272A30C040B4}" presName="desTx" presStyleLbl="revTx" presStyleIdx="3" presStyleCnt="4" custScaleX="147436">
        <dgm:presLayoutVars/>
      </dgm:prSet>
      <dgm:spPr/>
    </dgm:pt>
  </dgm:ptLst>
  <dgm:cxnLst>
    <dgm:cxn modelId="{4514A006-27E3-495C-A451-328270DE45C4}" srcId="{1F2AA1F9-4914-4FF1-8C55-272A30C040B4}" destId="{DE699430-8505-4610-AC98-2A162B779D01}" srcOrd="1" destOrd="0" parTransId="{69FE3D61-2610-40E2-B766-529EFFD0E65C}" sibTransId="{6A09A808-C422-46C0-9B43-21006DEFEE23}"/>
    <dgm:cxn modelId="{48BB4712-4D61-EF4E-8E4A-82150A977A9D}" type="presOf" srcId="{E177BB75-DA09-4FEA-AD39-7CAC506AF3C7}" destId="{534C19C0-19DD-44D5-9E9C-26F09A09C06F}" srcOrd="0" destOrd="0" presId="urn:microsoft.com/office/officeart/2018/2/layout/IconLabelDescriptionList"/>
    <dgm:cxn modelId="{C225D84E-145C-6E40-82B4-F324CD21EBEE}" type="presOf" srcId="{1F2AA1F9-4914-4FF1-8C55-272A30C040B4}" destId="{3058E5B2-D3A1-400F-B8D3-4329145FAE41}" srcOrd="0" destOrd="0" presId="urn:microsoft.com/office/officeart/2018/2/layout/IconLabelDescriptionList"/>
    <dgm:cxn modelId="{87ADE952-10FE-48A8-B0C9-BBD015C7A7F3}" srcId="{872D50DC-E260-4DF3-809C-4E6A3753DE14}" destId="{AC7AD360-2291-4312-814B-47A887C3F2B2}" srcOrd="0" destOrd="0" parTransId="{06F816C5-1F80-4A30-A2E0-CBB55A17FDE8}" sibTransId="{7AB21A97-1614-4683-BA5F-BEC15F343C3D}"/>
    <dgm:cxn modelId="{AD797256-0A28-8F40-A53C-8F832559C46E}" type="presOf" srcId="{872D50DC-E260-4DF3-809C-4E6A3753DE14}" destId="{47082103-B56B-4421-8103-CCB6F00CCD7A}" srcOrd="0" destOrd="0" presId="urn:microsoft.com/office/officeart/2018/2/layout/IconLabelDescriptionList"/>
    <dgm:cxn modelId="{D570797A-28E2-8640-BD8B-107C017B488C}" type="presOf" srcId="{E2D56CFA-411C-4505-A8E6-144D92A4F871}" destId="{534C19C0-19DD-44D5-9E9C-26F09A09C06F}" srcOrd="0" destOrd="2" presId="urn:microsoft.com/office/officeart/2018/2/layout/IconLabelDescriptionList"/>
    <dgm:cxn modelId="{116E517E-3F9A-456B-ACCD-924BEFCDA9CE}" srcId="{872D50DC-E260-4DF3-809C-4E6A3753DE14}" destId="{1F2AA1F9-4914-4FF1-8C55-272A30C040B4}" srcOrd="1" destOrd="0" parTransId="{7D29A26C-6C4A-4EBB-9C68-A337EFB0A6CF}" sibTransId="{7016A869-4668-4D01-B5BB-4B0BA878F34D}"/>
    <dgm:cxn modelId="{FA3F3E84-09D0-4E3E-A334-E35F345C0AA9}" srcId="{1F2AA1F9-4914-4FF1-8C55-272A30C040B4}" destId="{73DF3541-2E3B-4AF7-9365-5A009FB1FF21}" srcOrd="3" destOrd="0" parTransId="{0AC214F1-C7A0-44DE-B8A4-EDD85D2EA228}" sibTransId="{C3EE2CA1-E7FC-4480-9BD7-0083CCFF6DDD}"/>
    <dgm:cxn modelId="{58E0EE88-0CDB-0840-A26E-4EEBA3112E21}" type="presOf" srcId="{9CA9BF33-4DEF-9849-98E8-32EA3268EA76}" destId="{C484733B-F928-4006-BA64-75684D456795}" srcOrd="0" destOrd="1" presId="urn:microsoft.com/office/officeart/2018/2/layout/IconLabelDescriptionList"/>
    <dgm:cxn modelId="{82C9A88A-06D7-4B2F-BFB4-8D0F310E5B16}" srcId="{1F2AA1F9-4914-4FF1-8C55-272A30C040B4}" destId="{E177BB75-DA09-4FEA-AD39-7CAC506AF3C7}" srcOrd="0" destOrd="0" parTransId="{85187672-CAB5-41E6-9A06-50B99A8E485F}" sibTransId="{57D63021-A727-46D6-A549-995B0F164C56}"/>
    <dgm:cxn modelId="{6F212F94-F1FC-2A4E-B8E3-2DFAEAEDDF1B}" srcId="{AC7AD360-2291-4312-814B-47A887C3F2B2}" destId="{D4B5171F-BF69-8A4F-8212-61081A5ED64D}" srcOrd="2" destOrd="0" parTransId="{32BACE15-B9A2-3846-8EC3-4814ABCB7D85}" sibTransId="{76CC5C1D-03C1-C141-871F-A7FEA7DE0F5A}"/>
    <dgm:cxn modelId="{EDCFDCA1-2FED-5248-9537-81EEB297C264}" type="presOf" srcId="{AC7AD360-2291-4312-814B-47A887C3F2B2}" destId="{C196B973-C809-4EF3-AB47-7D83F32A1AF0}" srcOrd="0" destOrd="0" presId="urn:microsoft.com/office/officeart/2018/2/layout/IconLabelDescriptionList"/>
    <dgm:cxn modelId="{FB8837B9-C06B-9447-9C7A-706EBE24D41D}" type="presOf" srcId="{DC8599FB-E0C9-49A4-B45D-82A9FE54035D}" destId="{C484733B-F928-4006-BA64-75684D456795}" srcOrd="0" destOrd="0" presId="urn:microsoft.com/office/officeart/2018/2/layout/IconLabelDescriptionList"/>
    <dgm:cxn modelId="{4A30CEBE-2021-40CA-8654-C74F3595FD12}" srcId="{1F2AA1F9-4914-4FF1-8C55-272A30C040B4}" destId="{E2D56CFA-411C-4505-A8E6-144D92A4F871}" srcOrd="2" destOrd="0" parTransId="{FD591F26-3D02-4ABC-83E3-EF549827F56D}" sibTransId="{AAED781F-52B3-4FBA-AF79-EEE1B2AA6F19}"/>
    <dgm:cxn modelId="{14E824BF-BBF5-3D47-96F6-8CAE47AEFF6E}" type="presOf" srcId="{D4B5171F-BF69-8A4F-8212-61081A5ED64D}" destId="{C484733B-F928-4006-BA64-75684D456795}" srcOrd="0" destOrd="2" presId="urn:microsoft.com/office/officeart/2018/2/layout/IconLabelDescriptionList"/>
    <dgm:cxn modelId="{6FFCBDC3-44AE-4CCA-B026-F3D20BDC6B9F}" srcId="{AC7AD360-2291-4312-814B-47A887C3F2B2}" destId="{DC8599FB-E0C9-49A4-B45D-82A9FE54035D}" srcOrd="0" destOrd="0" parTransId="{0B1A0B6A-7961-41C8-80A1-902FD23D5CDC}" sibTransId="{19702D13-8D25-40D1-89DD-AB2288C70D37}"/>
    <dgm:cxn modelId="{F575C6CB-6B53-024D-8C25-0D31E6DD71F6}" srcId="{AC7AD360-2291-4312-814B-47A887C3F2B2}" destId="{9CA9BF33-4DEF-9849-98E8-32EA3268EA76}" srcOrd="1" destOrd="0" parTransId="{6F0E13FB-7D9D-EB4B-8090-6552410C6816}" sibTransId="{8933EF62-6AFE-114F-9BA7-8E8981907099}"/>
    <dgm:cxn modelId="{292590E0-31D0-314C-807B-0B5D0E9B72DD}" type="presOf" srcId="{73DF3541-2E3B-4AF7-9365-5A009FB1FF21}" destId="{534C19C0-19DD-44D5-9E9C-26F09A09C06F}" srcOrd="0" destOrd="3" presId="urn:microsoft.com/office/officeart/2018/2/layout/IconLabelDescriptionList"/>
    <dgm:cxn modelId="{4FC6B8E3-1ADB-BD4E-B3A4-B96C836E78E4}" type="presOf" srcId="{DE699430-8505-4610-AC98-2A162B779D01}" destId="{534C19C0-19DD-44D5-9E9C-26F09A09C06F}" srcOrd="0" destOrd="1" presId="urn:microsoft.com/office/officeart/2018/2/layout/IconLabelDescriptionList"/>
    <dgm:cxn modelId="{D113BCD0-A041-294D-93CE-6AA1131310BC}" type="presParOf" srcId="{47082103-B56B-4421-8103-CCB6F00CCD7A}" destId="{A9A08126-30FE-4946-9FD6-90151B2B53D3}" srcOrd="0" destOrd="0" presId="urn:microsoft.com/office/officeart/2018/2/layout/IconLabelDescriptionList"/>
    <dgm:cxn modelId="{5B752909-BAE5-004A-A229-E6604312D30A}" type="presParOf" srcId="{A9A08126-30FE-4946-9FD6-90151B2B53D3}" destId="{B40364C8-A6BC-46DD-B0E9-8149783BD398}" srcOrd="0" destOrd="0" presId="urn:microsoft.com/office/officeart/2018/2/layout/IconLabelDescriptionList"/>
    <dgm:cxn modelId="{CEAC3894-CFB9-964B-93B3-674C53BD78D3}" type="presParOf" srcId="{A9A08126-30FE-4946-9FD6-90151B2B53D3}" destId="{847F7548-AB63-4F93-8C84-12AFB84C65A1}" srcOrd="1" destOrd="0" presId="urn:microsoft.com/office/officeart/2018/2/layout/IconLabelDescriptionList"/>
    <dgm:cxn modelId="{962F267A-E87E-794A-B014-53FE781ECCF4}" type="presParOf" srcId="{A9A08126-30FE-4946-9FD6-90151B2B53D3}" destId="{C196B973-C809-4EF3-AB47-7D83F32A1AF0}" srcOrd="2" destOrd="0" presId="urn:microsoft.com/office/officeart/2018/2/layout/IconLabelDescriptionList"/>
    <dgm:cxn modelId="{5F13E0C6-B15A-534D-84F7-6C5918FDFE1D}" type="presParOf" srcId="{A9A08126-30FE-4946-9FD6-90151B2B53D3}" destId="{FEC212A2-88A6-4E81-91AF-18F313B25C1B}" srcOrd="3" destOrd="0" presId="urn:microsoft.com/office/officeart/2018/2/layout/IconLabelDescriptionList"/>
    <dgm:cxn modelId="{9C6C4FCD-9606-6A4D-8A02-1A2F1AA95671}" type="presParOf" srcId="{A9A08126-30FE-4946-9FD6-90151B2B53D3}" destId="{C484733B-F928-4006-BA64-75684D456795}" srcOrd="4" destOrd="0" presId="urn:microsoft.com/office/officeart/2018/2/layout/IconLabelDescriptionList"/>
    <dgm:cxn modelId="{A06FE4C1-45A4-2043-B66B-6A0A37238134}" type="presParOf" srcId="{47082103-B56B-4421-8103-CCB6F00CCD7A}" destId="{0BEE8D36-A260-4C2B-9207-ECF0E564B56A}" srcOrd="1" destOrd="0" presId="urn:microsoft.com/office/officeart/2018/2/layout/IconLabelDescriptionList"/>
    <dgm:cxn modelId="{396AE71E-7813-3347-B1EF-7E1C24A902CE}" type="presParOf" srcId="{47082103-B56B-4421-8103-CCB6F00CCD7A}" destId="{B24D9906-6EA0-41D2-B5A4-976A92FA69B5}" srcOrd="2" destOrd="0" presId="urn:microsoft.com/office/officeart/2018/2/layout/IconLabelDescriptionList"/>
    <dgm:cxn modelId="{C759CA21-63AB-BD49-BCEB-0E76E9A0624A}" type="presParOf" srcId="{B24D9906-6EA0-41D2-B5A4-976A92FA69B5}" destId="{41EF919A-9036-486B-8426-930C4D067C1D}" srcOrd="0" destOrd="0" presId="urn:microsoft.com/office/officeart/2018/2/layout/IconLabelDescriptionList"/>
    <dgm:cxn modelId="{C4FF6DE8-9E38-CD4A-8866-23E5EF8E5A73}" type="presParOf" srcId="{B24D9906-6EA0-41D2-B5A4-976A92FA69B5}" destId="{7F48B8AE-3EC0-4289-8EFA-9B6ABB3A360E}" srcOrd="1" destOrd="0" presId="urn:microsoft.com/office/officeart/2018/2/layout/IconLabelDescriptionList"/>
    <dgm:cxn modelId="{1220A9C7-2491-394B-83BF-18E337734129}" type="presParOf" srcId="{B24D9906-6EA0-41D2-B5A4-976A92FA69B5}" destId="{3058E5B2-D3A1-400F-B8D3-4329145FAE41}" srcOrd="2" destOrd="0" presId="urn:microsoft.com/office/officeart/2018/2/layout/IconLabelDescriptionList"/>
    <dgm:cxn modelId="{28FA6027-7202-414D-813E-144FEEABE03D}" type="presParOf" srcId="{B24D9906-6EA0-41D2-B5A4-976A92FA69B5}" destId="{7C058D3A-D867-446A-A87B-2CA3B40C5EAC}" srcOrd="3" destOrd="0" presId="urn:microsoft.com/office/officeart/2018/2/layout/IconLabelDescriptionList"/>
    <dgm:cxn modelId="{99CFBE98-8507-E246-AD35-4384A28DD951}" type="presParOf" srcId="{B24D9906-6EA0-41D2-B5A4-976A92FA69B5}" destId="{534C19C0-19DD-44D5-9E9C-26F09A09C06F}"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111924-705B-48FC-90C8-80CA672C8E37}"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B1F265E0-3683-4AE7-A005-D3EAFC5E9811}">
      <dgm:prSet custT="1"/>
      <dgm:spPr/>
      <dgm:t>
        <a:bodyPr/>
        <a:lstStyle/>
        <a:p>
          <a:r>
            <a:rPr lang="en-US" sz="4800" dirty="0">
              <a:latin typeface="Century Gothic" panose="020B0502020202020204" pitchFamily="34" charset="0"/>
            </a:rPr>
            <a:t>Utilize</a:t>
          </a:r>
        </a:p>
      </dgm:t>
    </dgm:pt>
    <dgm:pt modelId="{DE0C6292-E94D-47A5-BBD1-4C47FD4FA2BA}" type="parTrans" cxnId="{64857473-2182-4890-A943-3A29F9CA9712}">
      <dgm:prSet/>
      <dgm:spPr/>
      <dgm:t>
        <a:bodyPr/>
        <a:lstStyle/>
        <a:p>
          <a:endParaRPr lang="en-US" sz="2400">
            <a:latin typeface="Century Gothic" panose="020B0502020202020204" pitchFamily="34" charset="0"/>
          </a:endParaRPr>
        </a:p>
      </dgm:t>
    </dgm:pt>
    <dgm:pt modelId="{335A5059-A6F9-4714-9CDF-791DF00A12C2}" type="sibTrans" cxnId="{64857473-2182-4890-A943-3A29F9CA9712}">
      <dgm:prSet/>
      <dgm:spPr/>
      <dgm:t>
        <a:bodyPr/>
        <a:lstStyle/>
        <a:p>
          <a:endParaRPr lang="en-US" sz="2400">
            <a:latin typeface="Century Gothic" panose="020B0502020202020204" pitchFamily="34" charset="0"/>
          </a:endParaRPr>
        </a:p>
      </dgm:t>
    </dgm:pt>
    <dgm:pt modelId="{BB9152D0-FDE5-459A-9C84-B9A94B88FC05}">
      <dgm:prSet custT="1"/>
      <dgm:spPr/>
      <dgm:t>
        <a:bodyPr/>
        <a:lstStyle/>
        <a:p>
          <a:r>
            <a:rPr lang="en-US" sz="1800" dirty="0">
              <a:latin typeface="Century Gothic" panose="020B0502020202020204" pitchFamily="34" charset="0"/>
            </a:rPr>
            <a:t>Utilize Common Planning Time to review Student Work and set goals for support/growth </a:t>
          </a:r>
        </a:p>
      </dgm:t>
    </dgm:pt>
    <dgm:pt modelId="{849C1AEE-0C5D-47E6-992B-FF533317D8A0}" type="parTrans" cxnId="{2C53998F-9AD4-4CB8-8831-EF4227B80B97}">
      <dgm:prSet/>
      <dgm:spPr/>
      <dgm:t>
        <a:bodyPr/>
        <a:lstStyle/>
        <a:p>
          <a:endParaRPr lang="en-US" sz="2400">
            <a:latin typeface="Century Gothic" panose="020B0502020202020204" pitchFamily="34" charset="0"/>
          </a:endParaRPr>
        </a:p>
      </dgm:t>
    </dgm:pt>
    <dgm:pt modelId="{D78E5900-34CD-4FD4-9168-40142E20EC22}" type="sibTrans" cxnId="{2C53998F-9AD4-4CB8-8831-EF4227B80B97}">
      <dgm:prSet/>
      <dgm:spPr/>
      <dgm:t>
        <a:bodyPr/>
        <a:lstStyle/>
        <a:p>
          <a:endParaRPr lang="en-US" sz="2400">
            <a:latin typeface="Century Gothic" panose="020B0502020202020204" pitchFamily="34" charset="0"/>
          </a:endParaRPr>
        </a:p>
      </dgm:t>
    </dgm:pt>
    <dgm:pt modelId="{E47E369B-C808-47FA-B59B-B01C983AFEE8}">
      <dgm:prSet custT="1"/>
      <dgm:spPr/>
      <dgm:t>
        <a:bodyPr/>
        <a:lstStyle/>
        <a:p>
          <a:r>
            <a:rPr lang="en-US" sz="4800" dirty="0">
              <a:latin typeface="Century Gothic" panose="020B0502020202020204" pitchFamily="34" charset="0"/>
            </a:rPr>
            <a:t>Work</a:t>
          </a:r>
        </a:p>
      </dgm:t>
    </dgm:pt>
    <dgm:pt modelId="{93E68806-F835-4203-9274-59E495745B30}" type="parTrans" cxnId="{CCA87FAE-0D4A-4214-B512-1EE62D7CDC1C}">
      <dgm:prSet/>
      <dgm:spPr/>
      <dgm:t>
        <a:bodyPr/>
        <a:lstStyle/>
        <a:p>
          <a:endParaRPr lang="en-US" sz="2400">
            <a:latin typeface="Century Gothic" panose="020B0502020202020204" pitchFamily="34" charset="0"/>
          </a:endParaRPr>
        </a:p>
      </dgm:t>
    </dgm:pt>
    <dgm:pt modelId="{9FEC4FAD-0D6F-4B4A-B257-1C5B29876482}" type="sibTrans" cxnId="{CCA87FAE-0D4A-4214-B512-1EE62D7CDC1C}">
      <dgm:prSet/>
      <dgm:spPr/>
      <dgm:t>
        <a:bodyPr/>
        <a:lstStyle/>
        <a:p>
          <a:endParaRPr lang="en-US" sz="2400">
            <a:latin typeface="Century Gothic" panose="020B0502020202020204" pitchFamily="34" charset="0"/>
          </a:endParaRPr>
        </a:p>
      </dgm:t>
    </dgm:pt>
    <dgm:pt modelId="{84179A37-98EF-47B3-AAE1-697D62F8900E}">
      <dgm:prSet custT="1"/>
      <dgm:spPr/>
      <dgm:t>
        <a:bodyPr/>
        <a:lstStyle/>
        <a:p>
          <a:r>
            <a:rPr lang="en-US" sz="1800" dirty="0">
              <a:latin typeface="Century Gothic" panose="020B0502020202020204" pitchFamily="34" charset="0"/>
            </a:rPr>
            <a:t>Work with our consultants in ELA, Math, Science and Special Education to identify next steps in supporting students </a:t>
          </a:r>
        </a:p>
      </dgm:t>
    </dgm:pt>
    <dgm:pt modelId="{13173646-7B30-4342-BCAD-E518459E570D}" type="parTrans" cxnId="{394CCEE7-89FD-4DC8-B6E8-9A01537291CB}">
      <dgm:prSet/>
      <dgm:spPr/>
      <dgm:t>
        <a:bodyPr/>
        <a:lstStyle/>
        <a:p>
          <a:endParaRPr lang="en-US" sz="2400">
            <a:latin typeface="Century Gothic" panose="020B0502020202020204" pitchFamily="34" charset="0"/>
          </a:endParaRPr>
        </a:p>
      </dgm:t>
    </dgm:pt>
    <dgm:pt modelId="{1ABE59D8-1429-4A0A-A54B-9DC1021C545D}" type="sibTrans" cxnId="{394CCEE7-89FD-4DC8-B6E8-9A01537291CB}">
      <dgm:prSet/>
      <dgm:spPr/>
      <dgm:t>
        <a:bodyPr/>
        <a:lstStyle/>
        <a:p>
          <a:endParaRPr lang="en-US" sz="2400">
            <a:latin typeface="Century Gothic" panose="020B0502020202020204" pitchFamily="34" charset="0"/>
          </a:endParaRPr>
        </a:p>
      </dgm:t>
    </dgm:pt>
    <dgm:pt modelId="{EE2D78E5-2A4C-4F84-9BB3-BEADB1D2941D}">
      <dgm:prSet custT="1"/>
      <dgm:spPr/>
      <dgm:t>
        <a:bodyPr/>
        <a:lstStyle/>
        <a:p>
          <a:r>
            <a:rPr lang="en-US" sz="4800" dirty="0">
              <a:latin typeface="Century Gothic" panose="020B0502020202020204" pitchFamily="34" charset="0"/>
            </a:rPr>
            <a:t>Meet</a:t>
          </a:r>
        </a:p>
      </dgm:t>
    </dgm:pt>
    <dgm:pt modelId="{CD1442D6-B6A2-4E7A-8DD1-BE68752A1AFA}" type="parTrans" cxnId="{7330A774-465B-484D-9650-86826CE7380F}">
      <dgm:prSet/>
      <dgm:spPr/>
      <dgm:t>
        <a:bodyPr/>
        <a:lstStyle/>
        <a:p>
          <a:endParaRPr lang="en-US" sz="2400">
            <a:latin typeface="Century Gothic" panose="020B0502020202020204" pitchFamily="34" charset="0"/>
          </a:endParaRPr>
        </a:p>
      </dgm:t>
    </dgm:pt>
    <dgm:pt modelId="{D3608D53-770A-43AC-B1F6-F5E532A8978A}" type="sibTrans" cxnId="{7330A774-465B-484D-9650-86826CE7380F}">
      <dgm:prSet/>
      <dgm:spPr/>
      <dgm:t>
        <a:bodyPr/>
        <a:lstStyle/>
        <a:p>
          <a:endParaRPr lang="en-US" sz="2400">
            <a:latin typeface="Century Gothic" panose="020B0502020202020204" pitchFamily="34" charset="0"/>
          </a:endParaRPr>
        </a:p>
      </dgm:t>
    </dgm:pt>
    <dgm:pt modelId="{90D24646-48B3-4663-8ADD-5E66CCD23C74}">
      <dgm:prSet custT="1"/>
      <dgm:spPr/>
      <dgm:t>
        <a:bodyPr/>
        <a:lstStyle/>
        <a:p>
          <a:r>
            <a:rPr lang="en-US" sz="1800" dirty="0">
              <a:latin typeface="Century Gothic" panose="020B0502020202020204" pitchFamily="34" charset="0"/>
            </a:rPr>
            <a:t>Meet with parents to provide resources and strategies </a:t>
          </a:r>
        </a:p>
      </dgm:t>
    </dgm:pt>
    <dgm:pt modelId="{36D4996B-34F4-40EB-BBC5-E9A347758652}" type="parTrans" cxnId="{C5D414A7-8EA7-4526-BCA4-0A1C52F529B7}">
      <dgm:prSet/>
      <dgm:spPr/>
      <dgm:t>
        <a:bodyPr/>
        <a:lstStyle/>
        <a:p>
          <a:endParaRPr lang="en-US" sz="2400">
            <a:latin typeface="Century Gothic" panose="020B0502020202020204" pitchFamily="34" charset="0"/>
          </a:endParaRPr>
        </a:p>
      </dgm:t>
    </dgm:pt>
    <dgm:pt modelId="{B38C572E-E79E-4D48-9614-3794FEAD112B}" type="sibTrans" cxnId="{C5D414A7-8EA7-4526-BCA4-0A1C52F529B7}">
      <dgm:prSet/>
      <dgm:spPr/>
      <dgm:t>
        <a:bodyPr/>
        <a:lstStyle/>
        <a:p>
          <a:endParaRPr lang="en-US" sz="2400">
            <a:latin typeface="Century Gothic" panose="020B0502020202020204" pitchFamily="34" charset="0"/>
          </a:endParaRPr>
        </a:p>
      </dgm:t>
    </dgm:pt>
    <dgm:pt modelId="{4A20A4F4-10B4-434A-BAD8-547F128CDF68}">
      <dgm:prSet custT="1"/>
      <dgm:spPr/>
      <dgm:t>
        <a:bodyPr/>
        <a:lstStyle/>
        <a:p>
          <a:r>
            <a:rPr lang="en-US" sz="4800" dirty="0">
              <a:latin typeface="Century Gothic" panose="020B0502020202020204" pitchFamily="34" charset="0"/>
            </a:rPr>
            <a:t>Align</a:t>
          </a:r>
        </a:p>
      </dgm:t>
    </dgm:pt>
    <dgm:pt modelId="{224191E1-CAF1-4190-8328-A08EBFDDC9F9}" type="parTrans" cxnId="{EC132FCD-1015-46F0-B8EE-EF8E7916CA58}">
      <dgm:prSet/>
      <dgm:spPr/>
      <dgm:t>
        <a:bodyPr/>
        <a:lstStyle/>
        <a:p>
          <a:endParaRPr lang="en-US" sz="2400">
            <a:latin typeface="Century Gothic" panose="020B0502020202020204" pitchFamily="34" charset="0"/>
          </a:endParaRPr>
        </a:p>
      </dgm:t>
    </dgm:pt>
    <dgm:pt modelId="{D2E91DD1-1FD1-4990-91E9-D56E61418517}" type="sibTrans" cxnId="{EC132FCD-1015-46F0-B8EE-EF8E7916CA58}">
      <dgm:prSet/>
      <dgm:spPr/>
      <dgm:t>
        <a:bodyPr/>
        <a:lstStyle/>
        <a:p>
          <a:endParaRPr lang="en-US" sz="2400">
            <a:latin typeface="Century Gothic" panose="020B0502020202020204" pitchFamily="34" charset="0"/>
          </a:endParaRPr>
        </a:p>
      </dgm:t>
    </dgm:pt>
    <dgm:pt modelId="{C3A17D84-44AA-49A2-B778-5EA423C59200}">
      <dgm:prSet custT="1"/>
      <dgm:spPr/>
      <dgm:t>
        <a:bodyPr/>
        <a:lstStyle/>
        <a:p>
          <a:r>
            <a:rPr lang="en-US" sz="1800" dirty="0">
              <a:latin typeface="Century Gothic" panose="020B0502020202020204" pitchFamily="34" charset="0"/>
            </a:rPr>
            <a:t>Align our best practices with State standards to fill in any learning gaps </a:t>
          </a:r>
        </a:p>
      </dgm:t>
    </dgm:pt>
    <dgm:pt modelId="{44FCDF6D-55CB-487B-9F25-252D24B1D5D8}" type="parTrans" cxnId="{75ABCD10-D42D-4A6F-B978-E9490751FD78}">
      <dgm:prSet/>
      <dgm:spPr/>
      <dgm:t>
        <a:bodyPr/>
        <a:lstStyle/>
        <a:p>
          <a:endParaRPr lang="en-US" sz="2400">
            <a:latin typeface="Century Gothic" panose="020B0502020202020204" pitchFamily="34" charset="0"/>
          </a:endParaRPr>
        </a:p>
      </dgm:t>
    </dgm:pt>
    <dgm:pt modelId="{DBA11944-5219-49D4-9428-22CBE3C6CE34}" type="sibTrans" cxnId="{75ABCD10-D42D-4A6F-B978-E9490751FD78}">
      <dgm:prSet/>
      <dgm:spPr/>
      <dgm:t>
        <a:bodyPr/>
        <a:lstStyle/>
        <a:p>
          <a:endParaRPr lang="en-US" sz="2400">
            <a:latin typeface="Century Gothic" panose="020B0502020202020204" pitchFamily="34" charset="0"/>
          </a:endParaRPr>
        </a:p>
      </dgm:t>
    </dgm:pt>
    <dgm:pt modelId="{5A1FB1E3-6031-F046-A49F-DED9D4D25181}" type="pres">
      <dgm:prSet presAssocID="{92111924-705B-48FC-90C8-80CA672C8E37}" presName="Name0" presStyleCnt="0">
        <dgm:presLayoutVars>
          <dgm:dir/>
          <dgm:animLvl val="lvl"/>
          <dgm:resizeHandles val="exact"/>
        </dgm:presLayoutVars>
      </dgm:prSet>
      <dgm:spPr/>
    </dgm:pt>
    <dgm:pt modelId="{09362575-3AA6-9F4C-B22F-A392B35E1A97}" type="pres">
      <dgm:prSet presAssocID="{B1F265E0-3683-4AE7-A005-D3EAFC5E9811}" presName="linNode" presStyleCnt="0"/>
      <dgm:spPr/>
    </dgm:pt>
    <dgm:pt modelId="{8C52CDDE-0953-1D4B-A94C-BBAACFFDF2E8}" type="pres">
      <dgm:prSet presAssocID="{B1F265E0-3683-4AE7-A005-D3EAFC5E9811}" presName="parentText" presStyleLbl="node1" presStyleIdx="0" presStyleCnt="4">
        <dgm:presLayoutVars>
          <dgm:chMax val="1"/>
          <dgm:bulletEnabled val="1"/>
        </dgm:presLayoutVars>
      </dgm:prSet>
      <dgm:spPr/>
    </dgm:pt>
    <dgm:pt modelId="{39079718-7863-4F4D-93A1-D3E21AF1968A}" type="pres">
      <dgm:prSet presAssocID="{B1F265E0-3683-4AE7-A005-D3EAFC5E9811}" presName="descendantText" presStyleLbl="alignAccFollowNode1" presStyleIdx="0" presStyleCnt="4">
        <dgm:presLayoutVars>
          <dgm:bulletEnabled val="1"/>
        </dgm:presLayoutVars>
      </dgm:prSet>
      <dgm:spPr/>
    </dgm:pt>
    <dgm:pt modelId="{67B01B0D-69DA-E740-932C-C695B23E7923}" type="pres">
      <dgm:prSet presAssocID="{335A5059-A6F9-4714-9CDF-791DF00A12C2}" presName="sp" presStyleCnt="0"/>
      <dgm:spPr/>
    </dgm:pt>
    <dgm:pt modelId="{8F84C708-E046-EA43-9E7E-CB0FFB3774E8}" type="pres">
      <dgm:prSet presAssocID="{E47E369B-C808-47FA-B59B-B01C983AFEE8}" presName="linNode" presStyleCnt="0"/>
      <dgm:spPr/>
    </dgm:pt>
    <dgm:pt modelId="{961C191D-EFD1-6146-801C-F20C877CECEE}" type="pres">
      <dgm:prSet presAssocID="{E47E369B-C808-47FA-B59B-B01C983AFEE8}" presName="parentText" presStyleLbl="node1" presStyleIdx="1" presStyleCnt="4">
        <dgm:presLayoutVars>
          <dgm:chMax val="1"/>
          <dgm:bulletEnabled val="1"/>
        </dgm:presLayoutVars>
      </dgm:prSet>
      <dgm:spPr/>
    </dgm:pt>
    <dgm:pt modelId="{449360A5-2D1A-F448-BB8A-F4F03E526066}" type="pres">
      <dgm:prSet presAssocID="{E47E369B-C808-47FA-B59B-B01C983AFEE8}" presName="descendantText" presStyleLbl="alignAccFollowNode1" presStyleIdx="1" presStyleCnt="4">
        <dgm:presLayoutVars>
          <dgm:bulletEnabled val="1"/>
        </dgm:presLayoutVars>
      </dgm:prSet>
      <dgm:spPr/>
    </dgm:pt>
    <dgm:pt modelId="{F8E3E8D6-BF3E-A646-8AD7-16EE52ED312C}" type="pres">
      <dgm:prSet presAssocID="{9FEC4FAD-0D6F-4B4A-B257-1C5B29876482}" presName="sp" presStyleCnt="0"/>
      <dgm:spPr/>
    </dgm:pt>
    <dgm:pt modelId="{B58D1B08-8AB1-274A-896B-E8336B17E5F4}" type="pres">
      <dgm:prSet presAssocID="{EE2D78E5-2A4C-4F84-9BB3-BEADB1D2941D}" presName="linNode" presStyleCnt="0"/>
      <dgm:spPr/>
    </dgm:pt>
    <dgm:pt modelId="{EB96C608-8558-2742-9A23-2CDEDDBB3A70}" type="pres">
      <dgm:prSet presAssocID="{EE2D78E5-2A4C-4F84-9BB3-BEADB1D2941D}" presName="parentText" presStyleLbl="node1" presStyleIdx="2" presStyleCnt="4">
        <dgm:presLayoutVars>
          <dgm:chMax val="1"/>
          <dgm:bulletEnabled val="1"/>
        </dgm:presLayoutVars>
      </dgm:prSet>
      <dgm:spPr/>
    </dgm:pt>
    <dgm:pt modelId="{12C2E572-6333-714D-B92D-4D8CAC14335B}" type="pres">
      <dgm:prSet presAssocID="{EE2D78E5-2A4C-4F84-9BB3-BEADB1D2941D}" presName="descendantText" presStyleLbl="alignAccFollowNode1" presStyleIdx="2" presStyleCnt="4">
        <dgm:presLayoutVars>
          <dgm:bulletEnabled val="1"/>
        </dgm:presLayoutVars>
      </dgm:prSet>
      <dgm:spPr/>
    </dgm:pt>
    <dgm:pt modelId="{51A39C00-07EF-FE48-8D44-94FDBEBDB96A}" type="pres">
      <dgm:prSet presAssocID="{D3608D53-770A-43AC-B1F6-F5E532A8978A}" presName="sp" presStyleCnt="0"/>
      <dgm:spPr/>
    </dgm:pt>
    <dgm:pt modelId="{62F6B9B4-FF5F-CA40-869D-E99074A19C23}" type="pres">
      <dgm:prSet presAssocID="{4A20A4F4-10B4-434A-BAD8-547F128CDF68}" presName="linNode" presStyleCnt="0"/>
      <dgm:spPr/>
    </dgm:pt>
    <dgm:pt modelId="{1974AD7B-D512-5B40-88C6-A9F8485957F1}" type="pres">
      <dgm:prSet presAssocID="{4A20A4F4-10B4-434A-BAD8-547F128CDF68}" presName="parentText" presStyleLbl="node1" presStyleIdx="3" presStyleCnt="4">
        <dgm:presLayoutVars>
          <dgm:chMax val="1"/>
          <dgm:bulletEnabled val="1"/>
        </dgm:presLayoutVars>
      </dgm:prSet>
      <dgm:spPr/>
    </dgm:pt>
    <dgm:pt modelId="{A424AE42-C8D5-7E4D-9B5F-C2D9C362B685}" type="pres">
      <dgm:prSet presAssocID="{4A20A4F4-10B4-434A-BAD8-547F128CDF68}" presName="descendantText" presStyleLbl="alignAccFollowNode1" presStyleIdx="3" presStyleCnt="4">
        <dgm:presLayoutVars>
          <dgm:bulletEnabled val="1"/>
        </dgm:presLayoutVars>
      </dgm:prSet>
      <dgm:spPr/>
    </dgm:pt>
  </dgm:ptLst>
  <dgm:cxnLst>
    <dgm:cxn modelId="{24288702-7112-CB4B-972E-5CE63A30C49A}" type="presOf" srcId="{EE2D78E5-2A4C-4F84-9BB3-BEADB1D2941D}" destId="{EB96C608-8558-2742-9A23-2CDEDDBB3A70}" srcOrd="0" destOrd="0" presId="urn:microsoft.com/office/officeart/2005/8/layout/vList5"/>
    <dgm:cxn modelId="{75ABCD10-D42D-4A6F-B978-E9490751FD78}" srcId="{4A20A4F4-10B4-434A-BAD8-547F128CDF68}" destId="{C3A17D84-44AA-49A2-B778-5EA423C59200}" srcOrd="0" destOrd="0" parTransId="{44FCDF6D-55CB-487B-9F25-252D24B1D5D8}" sibTransId="{DBA11944-5219-49D4-9428-22CBE3C6CE34}"/>
    <dgm:cxn modelId="{3B447F3A-DDBF-AA40-BA60-DFC8105C6E43}" type="presOf" srcId="{C3A17D84-44AA-49A2-B778-5EA423C59200}" destId="{A424AE42-C8D5-7E4D-9B5F-C2D9C362B685}" srcOrd="0" destOrd="0" presId="urn:microsoft.com/office/officeart/2005/8/layout/vList5"/>
    <dgm:cxn modelId="{1297506A-0563-1141-AD64-D58F68F5173B}" type="presOf" srcId="{B1F265E0-3683-4AE7-A005-D3EAFC5E9811}" destId="{8C52CDDE-0953-1D4B-A94C-BBAACFFDF2E8}" srcOrd="0" destOrd="0" presId="urn:microsoft.com/office/officeart/2005/8/layout/vList5"/>
    <dgm:cxn modelId="{51375A6B-ED07-834D-82E5-10FEE19557E0}" type="presOf" srcId="{90D24646-48B3-4663-8ADD-5E66CCD23C74}" destId="{12C2E572-6333-714D-B92D-4D8CAC14335B}" srcOrd="0" destOrd="0" presId="urn:microsoft.com/office/officeart/2005/8/layout/vList5"/>
    <dgm:cxn modelId="{8B7C2272-ED1D-A944-9E6C-91D950BE2EE9}" type="presOf" srcId="{84179A37-98EF-47B3-AAE1-697D62F8900E}" destId="{449360A5-2D1A-F448-BB8A-F4F03E526066}" srcOrd="0" destOrd="0" presId="urn:microsoft.com/office/officeart/2005/8/layout/vList5"/>
    <dgm:cxn modelId="{64857473-2182-4890-A943-3A29F9CA9712}" srcId="{92111924-705B-48FC-90C8-80CA672C8E37}" destId="{B1F265E0-3683-4AE7-A005-D3EAFC5E9811}" srcOrd="0" destOrd="0" parTransId="{DE0C6292-E94D-47A5-BBD1-4C47FD4FA2BA}" sibTransId="{335A5059-A6F9-4714-9CDF-791DF00A12C2}"/>
    <dgm:cxn modelId="{7330A774-465B-484D-9650-86826CE7380F}" srcId="{92111924-705B-48FC-90C8-80CA672C8E37}" destId="{EE2D78E5-2A4C-4F84-9BB3-BEADB1D2941D}" srcOrd="2" destOrd="0" parTransId="{CD1442D6-B6A2-4E7A-8DD1-BE68752A1AFA}" sibTransId="{D3608D53-770A-43AC-B1F6-F5E532A8978A}"/>
    <dgm:cxn modelId="{5997F588-0245-BA4A-A1F2-7916042678B8}" type="presOf" srcId="{E47E369B-C808-47FA-B59B-B01C983AFEE8}" destId="{961C191D-EFD1-6146-801C-F20C877CECEE}" srcOrd="0" destOrd="0" presId="urn:microsoft.com/office/officeart/2005/8/layout/vList5"/>
    <dgm:cxn modelId="{2C53998F-9AD4-4CB8-8831-EF4227B80B97}" srcId="{B1F265E0-3683-4AE7-A005-D3EAFC5E9811}" destId="{BB9152D0-FDE5-459A-9C84-B9A94B88FC05}" srcOrd="0" destOrd="0" parTransId="{849C1AEE-0C5D-47E6-992B-FF533317D8A0}" sibTransId="{D78E5900-34CD-4FD4-9168-40142E20EC22}"/>
    <dgm:cxn modelId="{FD661A92-9FD3-3841-B23C-E8ADFDE97DFE}" type="presOf" srcId="{4A20A4F4-10B4-434A-BAD8-547F128CDF68}" destId="{1974AD7B-D512-5B40-88C6-A9F8485957F1}" srcOrd="0" destOrd="0" presId="urn:microsoft.com/office/officeart/2005/8/layout/vList5"/>
    <dgm:cxn modelId="{C5D414A7-8EA7-4526-BCA4-0A1C52F529B7}" srcId="{EE2D78E5-2A4C-4F84-9BB3-BEADB1D2941D}" destId="{90D24646-48B3-4663-8ADD-5E66CCD23C74}" srcOrd="0" destOrd="0" parTransId="{36D4996B-34F4-40EB-BBC5-E9A347758652}" sibTransId="{B38C572E-E79E-4D48-9614-3794FEAD112B}"/>
    <dgm:cxn modelId="{CCA87FAE-0D4A-4214-B512-1EE62D7CDC1C}" srcId="{92111924-705B-48FC-90C8-80CA672C8E37}" destId="{E47E369B-C808-47FA-B59B-B01C983AFEE8}" srcOrd="1" destOrd="0" parTransId="{93E68806-F835-4203-9274-59E495745B30}" sibTransId="{9FEC4FAD-0D6F-4B4A-B257-1C5B29876482}"/>
    <dgm:cxn modelId="{CF4949B4-4126-A84B-90C7-ADCB0DBA2655}" type="presOf" srcId="{BB9152D0-FDE5-459A-9C84-B9A94B88FC05}" destId="{39079718-7863-4F4D-93A1-D3E21AF1968A}" srcOrd="0" destOrd="0" presId="urn:microsoft.com/office/officeart/2005/8/layout/vList5"/>
    <dgm:cxn modelId="{EC132FCD-1015-46F0-B8EE-EF8E7916CA58}" srcId="{92111924-705B-48FC-90C8-80CA672C8E37}" destId="{4A20A4F4-10B4-434A-BAD8-547F128CDF68}" srcOrd="3" destOrd="0" parTransId="{224191E1-CAF1-4190-8328-A08EBFDDC9F9}" sibTransId="{D2E91DD1-1FD1-4990-91E9-D56E61418517}"/>
    <dgm:cxn modelId="{394CCEE7-89FD-4DC8-B6E8-9A01537291CB}" srcId="{E47E369B-C808-47FA-B59B-B01C983AFEE8}" destId="{84179A37-98EF-47B3-AAE1-697D62F8900E}" srcOrd="0" destOrd="0" parTransId="{13173646-7B30-4342-BCAD-E518459E570D}" sibTransId="{1ABE59D8-1429-4A0A-A54B-9DC1021C545D}"/>
    <dgm:cxn modelId="{2F40AEF5-F5A4-054A-ABC1-72C28CC2050D}" type="presOf" srcId="{92111924-705B-48FC-90C8-80CA672C8E37}" destId="{5A1FB1E3-6031-F046-A49F-DED9D4D25181}" srcOrd="0" destOrd="0" presId="urn:microsoft.com/office/officeart/2005/8/layout/vList5"/>
    <dgm:cxn modelId="{A418C7C3-47D3-EF4A-B812-46ABF4E06842}" type="presParOf" srcId="{5A1FB1E3-6031-F046-A49F-DED9D4D25181}" destId="{09362575-3AA6-9F4C-B22F-A392B35E1A97}" srcOrd="0" destOrd="0" presId="urn:microsoft.com/office/officeart/2005/8/layout/vList5"/>
    <dgm:cxn modelId="{23DFA270-E0BE-1049-946D-8C2B44E14561}" type="presParOf" srcId="{09362575-3AA6-9F4C-B22F-A392B35E1A97}" destId="{8C52CDDE-0953-1D4B-A94C-BBAACFFDF2E8}" srcOrd="0" destOrd="0" presId="urn:microsoft.com/office/officeart/2005/8/layout/vList5"/>
    <dgm:cxn modelId="{8D649E79-B16E-9140-9257-724CCD6FD02A}" type="presParOf" srcId="{09362575-3AA6-9F4C-B22F-A392B35E1A97}" destId="{39079718-7863-4F4D-93A1-D3E21AF1968A}" srcOrd="1" destOrd="0" presId="urn:microsoft.com/office/officeart/2005/8/layout/vList5"/>
    <dgm:cxn modelId="{1A8C5DF5-FF7D-ED45-962C-B0EE6B2B8EAB}" type="presParOf" srcId="{5A1FB1E3-6031-F046-A49F-DED9D4D25181}" destId="{67B01B0D-69DA-E740-932C-C695B23E7923}" srcOrd="1" destOrd="0" presId="urn:microsoft.com/office/officeart/2005/8/layout/vList5"/>
    <dgm:cxn modelId="{FB68E72C-AF82-8741-B28B-3404EDB96CC0}" type="presParOf" srcId="{5A1FB1E3-6031-F046-A49F-DED9D4D25181}" destId="{8F84C708-E046-EA43-9E7E-CB0FFB3774E8}" srcOrd="2" destOrd="0" presId="urn:microsoft.com/office/officeart/2005/8/layout/vList5"/>
    <dgm:cxn modelId="{105074A5-914B-DE44-8258-545EE4695C0E}" type="presParOf" srcId="{8F84C708-E046-EA43-9E7E-CB0FFB3774E8}" destId="{961C191D-EFD1-6146-801C-F20C877CECEE}" srcOrd="0" destOrd="0" presId="urn:microsoft.com/office/officeart/2005/8/layout/vList5"/>
    <dgm:cxn modelId="{C9125B01-2B2C-6142-9758-E04BFEEBA838}" type="presParOf" srcId="{8F84C708-E046-EA43-9E7E-CB0FFB3774E8}" destId="{449360A5-2D1A-F448-BB8A-F4F03E526066}" srcOrd="1" destOrd="0" presId="urn:microsoft.com/office/officeart/2005/8/layout/vList5"/>
    <dgm:cxn modelId="{CB3174FA-AD96-904C-AF71-2EDE5412ED88}" type="presParOf" srcId="{5A1FB1E3-6031-F046-A49F-DED9D4D25181}" destId="{F8E3E8D6-BF3E-A646-8AD7-16EE52ED312C}" srcOrd="3" destOrd="0" presId="urn:microsoft.com/office/officeart/2005/8/layout/vList5"/>
    <dgm:cxn modelId="{5F1F88BD-6CE8-2C43-B555-C7D1EDE499A4}" type="presParOf" srcId="{5A1FB1E3-6031-F046-A49F-DED9D4D25181}" destId="{B58D1B08-8AB1-274A-896B-E8336B17E5F4}" srcOrd="4" destOrd="0" presId="urn:microsoft.com/office/officeart/2005/8/layout/vList5"/>
    <dgm:cxn modelId="{61EBE497-28FC-C149-97F6-E5AA107349A1}" type="presParOf" srcId="{B58D1B08-8AB1-274A-896B-E8336B17E5F4}" destId="{EB96C608-8558-2742-9A23-2CDEDDBB3A70}" srcOrd="0" destOrd="0" presId="urn:microsoft.com/office/officeart/2005/8/layout/vList5"/>
    <dgm:cxn modelId="{56E5DA8E-835C-DD4C-A53A-A0D7EA69EE6B}" type="presParOf" srcId="{B58D1B08-8AB1-274A-896B-E8336B17E5F4}" destId="{12C2E572-6333-714D-B92D-4D8CAC14335B}" srcOrd="1" destOrd="0" presId="urn:microsoft.com/office/officeart/2005/8/layout/vList5"/>
    <dgm:cxn modelId="{8F685F5D-A9C6-954D-BF86-E8C0010B626B}" type="presParOf" srcId="{5A1FB1E3-6031-F046-A49F-DED9D4D25181}" destId="{51A39C00-07EF-FE48-8D44-94FDBEBDB96A}" srcOrd="5" destOrd="0" presId="urn:microsoft.com/office/officeart/2005/8/layout/vList5"/>
    <dgm:cxn modelId="{F885939B-448D-DE4C-80B2-9341C785DF89}" type="presParOf" srcId="{5A1FB1E3-6031-F046-A49F-DED9D4D25181}" destId="{62F6B9B4-FF5F-CA40-869D-E99074A19C23}" srcOrd="6" destOrd="0" presId="urn:microsoft.com/office/officeart/2005/8/layout/vList5"/>
    <dgm:cxn modelId="{6C354248-8676-8E41-B0A6-759E06462C40}" type="presParOf" srcId="{62F6B9B4-FF5F-CA40-869D-E99074A19C23}" destId="{1974AD7B-D512-5B40-88C6-A9F8485957F1}" srcOrd="0" destOrd="0" presId="urn:microsoft.com/office/officeart/2005/8/layout/vList5"/>
    <dgm:cxn modelId="{8BBF80C9-3042-4B4C-B561-A98D0597D7F2}" type="presParOf" srcId="{62F6B9B4-FF5F-CA40-869D-E99074A19C23}" destId="{A424AE42-C8D5-7E4D-9B5F-C2D9C362B68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7C4655-7E09-FC40-B0AE-5C9950B1FC61}" type="doc">
      <dgm:prSet loTypeId="urn:microsoft.com/office/officeart/2005/8/layout/vList2" loCatId="list" qsTypeId="urn:microsoft.com/office/officeart/2005/8/quickstyle/simple1" qsCatId="simple" csTypeId="urn:microsoft.com/office/officeart/2005/8/colors/colorful1" csCatId="colorful" phldr="1"/>
      <dgm:spPr/>
    </dgm:pt>
    <dgm:pt modelId="{51B1204E-A865-1442-9AC2-A40009CC60DC}">
      <dgm:prSet/>
      <dgm:spPr/>
      <dgm:t>
        <a:bodyPr/>
        <a:lstStyle/>
        <a:p>
          <a:r>
            <a:rPr lang="en-US" dirty="0"/>
            <a:t>“Student work protocol meetings have given me the opportunity to ‘fine-tune’ my assessments and better prepare my students for state testing."</a:t>
          </a:r>
        </a:p>
      </dgm:t>
    </dgm:pt>
    <dgm:pt modelId="{6F679288-E6F3-2549-93A6-F138BF7FB3D9}" type="parTrans" cxnId="{3F8E0486-B903-0340-A764-3DF9694EC32B}">
      <dgm:prSet/>
      <dgm:spPr/>
      <dgm:t>
        <a:bodyPr/>
        <a:lstStyle/>
        <a:p>
          <a:endParaRPr lang="en-US"/>
        </a:p>
      </dgm:t>
    </dgm:pt>
    <dgm:pt modelId="{85C4B0B2-C1C3-8B44-89DE-C41F9885803F}" type="sibTrans" cxnId="{3F8E0486-B903-0340-A764-3DF9694EC32B}">
      <dgm:prSet/>
      <dgm:spPr/>
      <dgm:t>
        <a:bodyPr/>
        <a:lstStyle/>
        <a:p>
          <a:endParaRPr lang="en-US"/>
        </a:p>
      </dgm:t>
    </dgm:pt>
    <dgm:pt modelId="{E3B0D5CF-ED24-3A4C-8378-6327980870AA}">
      <dgm:prSet/>
      <dgm:spPr/>
      <dgm:t>
        <a:bodyPr/>
        <a:lstStyle/>
        <a:p>
          <a:r>
            <a:rPr lang="en-US" dirty="0"/>
            <a:t>“Data meetings have helped me put aside my emotions and focus on the facts that the data presents and create next steps.”</a:t>
          </a:r>
        </a:p>
      </dgm:t>
    </dgm:pt>
    <dgm:pt modelId="{257590D6-6D66-FA40-BC71-DD18B02DB4C3}" type="parTrans" cxnId="{F8126723-B644-CC44-B6AB-F65FC73921AD}">
      <dgm:prSet/>
      <dgm:spPr/>
      <dgm:t>
        <a:bodyPr/>
        <a:lstStyle/>
        <a:p>
          <a:endParaRPr lang="en-US"/>
        </a:p>
      </dgm:t>
    </dgm:pt>
    <dgm:pt modelId="{C495B016-F44B-FC41-BDC6-F276DA7D18F6}" type="sibTrans" cxnId="{F8126723-B644-CC44-B6AB-F65FC73921AD}">
      <dgm:prSet/>
      <dgm:spPr/>
      <dgm:t>
        <a:bodyPr/>
        <a:lstStyle/>
        <a:p>
          <a:endParaRPr lang="en-US"/>
        </a:p>
      </dgm:t>
    </dgm:pt>
    <dgm:pt modelId="{13DE8D66-6792-F74F-814A-707ECDBB5660}">
      <dgm:prSet/>
      <dgm:spPr/>
      <dgm:t>
        <a:bodyPr/>
        <a:lstStyle/>
        <a:p>
          <a:r>
            <a:rPr lang="en-US" dirty="0"/>
            <a:t>“Working with the instructional coaches has taught me how to reflect upon my instruction, in order to make adjustments for my students.” </a:t>
          </a:r>
        </a:p>
      </dgm:t>
    </dgm:pt>
    <dgm:pt modelId="{60ADF80D-9E1C-D847-A514-431C32D04C5D}" type="parTrans" cxnId="{8A4E3243-36BA-4A4D-8DB7-834D005559F4}">
      <dgm:prSet/>
      <dgm:spPr/>
      <dgm:t>
        <a:bodyPr/>
        <a:lstStyle/>
        <a:p>
          <a:endParaRPr lang="en-US"/>
        </a:p>
      </dgm:t>
    </dgm:pt>
    <dgm:pt modelId="{15FEA6D5-F280-EB41-91C2-CA542E461E40}" type="sibTrans" cxnId="{8A4E3243-36BA-4A4D-8DB7-834D005559F4}">
      <dgm:prSet/>
      <dgm:spPr/>
      <dgm:t>
        <a:bodyPr/>
        <a:lstStyle/>
        <a:p>
          <a:endParaRPr lang="en-US"/>
        </a:p>
      </dgm:t>
    </dgm:pt>
    <dgm:pt modelId="{7D69F10C-4746-D84A-9745-770C7D6F84E0}" type="pres">
      <dgm:prSet presAssocID="{167C4655-7E09-FC40-B0AE-5C9950B1FC61}" presName="linear" presStyleCnt="0">
        <dgm:presLayoutVars>
          <dgm:animLvl val="lvl"/>
          <dgm:resizeHandles val="exact"/>
        </dgm:presLayoutVars>
      </dgm:prSet>
      <dgm:spPr/>
    </dgm:pt>
    <dgm:pt modelId="{83342FF1-0837-C54C-A163-FFFD40961147}" type="pres">
      <dgm:prSet presAssocID="{51B1204E-A865-1442-9AC2-A40009CC60DC}" presName="parentText" presStyleLbl="node1" presStyleIdx="0" presStyleCnt="3">
        <dgm:presLayoutVars>
          <dgm:chMax val="0"/>
          <dgm:bulletEnabled val="1"/>
        </dgm:presLayoutVars>
      </dgm:prSet>
      <dgm:spPr/>
    </dgm:pt>
    <dgm:pt modelId="{4984E6A7-DC42-6648-A032-04543F78EE60}" type="pres">
      <dgm:prSet presAssocID="{85C4B0B2-C1C3-8B44-89DE-C41F9885803F}" presName="spacer" presStyleCnt="0"/>
      <dgm:spPr/>
    </dgm:pt>
    <dgm:pt modelId="{297E8A66-F274-BF4A-B926-36A652FA019F}" type="pres">
      <dgm:prSet presAssocID="{E3B0D5CF-ED24-3A4C-8378-6327980870AA}" presName="parentText" presStyleLbl="node1" presStyleIdx="1" presStyleCnt="3">
        <dgm:presLayoutVars>
          <dgm:chMax val="0"/>
          <dgm:bulletEnabled val="1"/>
        </dgm:presLayoutVars>
      </dgm:prSet>
      <dgm:spPr/>
    </dgm:pt>
    <dgm:pt modelId="{7A937AE6-6DAE-874A-95FF-17DF59C251A2}" type="pres">
      <dgm:prSet presAssocID="{C495B016-F44B-FC41-BDC6-F276DA7D18F6}" presName="spacer" presStyleCnt="0"/>
      <dgm:spPr/>
    </dgm:pt>
    <dgm:pt modelId="{BD52306A-071C-AF4B-ABD9-138D5AE5AE4F}" type="pres">
      <dgm:prSet presAssocID="{13DE8D66-6792-F74F-814A-707ECDBB5660}" presName="parentText" presStyleLbl="node1" presStyleIdx="2" presStyleCnt="3">
        <dgm:presLayoutVars>
          <dgm:chMax val="0"/>
          <dgm:bulletEnabled val="1"/>
        </dgm:presLayoutVars>
      </dgm:prSet>
      <dgm:spPr/>
    </dgm:pt>
  </dgm:ptLst>
  <dgm:cxnLst>
    <dgm:cxn modelId="{F8126723-B644-CC44-B6AB-F65FC73921AD}" srcId="{167C4655-7E09-FC40-B0AE-5C9950B1FC61}" destId="{E3B0D5CF-ED24-3A4C-8378-6327980870AA}" srcOrd="1" destOrd="0" parTransId="{257590D6-6D66-FA40-BC71-DD18B02DB4C3}" sibTransId="{C495B016-F44B-FC41-BDC6-F276DA7D18F6}"/>
    <dgm:cxn modelId="{14747C27-3F44-F645-9AD3-CA0479430A75}" type="presOf" srcId="{13DE8D66-6792-F74F-814A-707ECDBB5660}" destId="{BD52306A-071C-AF4B-ABD9-138D5AE5AE4F}" srcOrd="0" destOrd="0" presId="urn:microsoft.com/office/officeart/2005/8/layout/vList2"/>
    <dgm:cxn modelId="{AD9AC833-0EE6-9649-95BB-864083202C0D}" type="presOf" srcId="{51B1204E-A865-1442-9AC2-A40009CC60DC}" destId="{83342FF1-0837-C54C-A163-FFFD40961147}" srcOrd="0" destOrd="0" presId="urn:microsoft.com/office/officeart/2005/8/layout/vList2"/>
    <dgm:cxn modelId="{AD1F3541-5E46-3F45-ACEF-A3F9ECECE5F8}" type="presOf" srcId="{167C4655-7E09-FC40-B0AE-5C9950B1FC61}" destId="{7D69F10C-4746-D84A-9745-770C7D6F84E0}" srcOrd="0" destOrd="0" presId="urn:microsoft.com/office/officeart/2005/8/layout/vList2"/>
    <dgm:cxn modelId="{8A4E3243-36BA-4A4D-8DB7-834D005559F4}" srcId="{167C4655-7E09-FC40-B0AE-5C9950B1FC61}" destId="{13DE8D66-6792-F74F-814A-707ECDBB5660}" srcOrd="2" destOrd="0" parTransId="{60ADF80D-9E1C-D847-A514-431C32D04C5D}" sibTransId="{15FEA6D5-F280-EB41-91C2-CA542E461E40}"/>
    <dgm:cxn modelId="{3F8E0486-B903-0340-A764-3DF9694EC32B}" srcId="{167C4655-7E09-FC40-B0AE-5C9950B1FC61}" destId="{51B1204E-A865-1442-9AC2-A40009CC60DC}" srcOrd="0" destOrd="0" parTransId="{6F679288-E6F3-2549-93A6-F138BF7FB3D9}" sibTransId="{85C4B0B2-C1C3-8B44-89DE-C41F9885803F}"/>
    <dgm:cxn modelId="{6E7E3EF1-AD50-6249-96E4-A82491181AB9}" type="presOf" srcId="{E3B0D5CF-ED24-3A4C-8378-6327980870AA}" destId="{297E8A66-F274-BF4A-B926-36A652FA019F}" srcOrd="0" destOrd="0" presId="urn:microsoft.com/office/officeart/2005/8/layout/vList2"/>
    <dgm:cxn modelId="{EBFF708E-D10F-C542-BC31-E88DA45AE2C0}" type="presParOf" srcId="{7D69F10C-4746-D84A-9745-770C7D6F84E0}" destId="{83342FF1-0837-C54C-A163-FFFD40961147}" srcOrd="0" destOrd="0" presId="urn:microsoft.com/office/officeart/2005/8/layout/vList2"/>
    <dgm:cxn modelId="{81A978BA-34B6-8545-BCFA-24019327A465}" type="presParOf" srcId="{7D69F10C-4746-D84A-9745-770C7D6F84E0}" destId="{4984E6A7-DC42-6648-A032-04543F78EE60}" srcOrd="1" destOrd="0" presId="urn:microsoft.com/office/officeart/2005/8/layout/vList2"/>
    <dgm:cxn modelId="{B8247174-0CE3-B641-AB86-EEF149F856B6}" type="presParOf" srcId="{7D69F10C-4746-D84A-9745-770C7D6F84E0}" destId="{297E8A66-F274-BF4A-B926-36A652FA019F}" srcOrd="2" destOrd="0" presId="urn:microsoft.com/office/officeart/2005/8/layout/vList2"/>
    <dgm:cxn modelId="{FFEFF929-87FB-8E4F-883D-4C812C3A2339}" type="presParOf" srcId="{7D69F10C-4746-D84A-9745-770C7D6F84E0}" destId="{7A937AE6-6DAE-874A-95FF-17DF59C251A2}" srcOrd="3" destOrd="0" presId="urn:microsoft.com/office/officeart/2005/8/layout/vList2"/>
    <dgm:cxn modelId="{46C98A6B-C763-9E4F-85DA-F4171A724E60}" type="presParOf" srcId="{7D69F10C-4746-D84A-9745-770C7D6F84E0}" destId="{BD52306A-071C-AF4B-ABD9-138D5AE5AE4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9732E1-E411-C54B-AA1C-A9C51B57C38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A3AC64-02E5-2E4E-B0AA-553DE0C78534}">
      <dgm:prSet phldrT="[Text]"/>
      <dgm:spPr/>
      <dgm:t>
        <a:bodyPr/>
        <a:lstStyle/>
        <a:p>
          <a:r>
            <a:rPr lang="en-US" dirty="0">
              <a:latin typeface="Century Gothic" panose="020B0502020202020204" pitchFamily="34" charset="0"/>
            </a:rPr>
            <a:t>“The morning tutoring program allows my child to work closely with his teacher, free from other students and distractions.”</a:t>
          </a:r>
        </a:p>
      </dgm:t>
    </dgm:pt>
    <dgm:pt modelId="{420D676F-4101-9749-9481-9B768EDE0C35}" type="parTrans" cxnId="{C5BA3D2F-9519-4E4B-A010-689B2BD1E631}">
      <dgm:prSet/>
      <dgm:spPr/>
      <dgm:t>
        <a:bodyPr/>
        <a:lstStyle/>
        <a:p>
          <a:endParaRPr lang="en-US" sz="6000">
            <a:latin typeface="Century Gothic" panose="020B0502020202020204" pitchFamily="34" charset="0"/>
          </a:endParaRPr>
        </a:p>
      </dgm:t>
    </dgm:pt>
    <dgm:pt modelId="{3F0EA6B6-0530-D144-9830-8B7ABFC0DE76}" type="sibTrans" cxnId="{C5BA3D2F-9519-4E4B-A010-689B2BD1E631}">
      <dgm:prSet/>
      <dgm:spPr/>
      <dgm:t>
        <a:bodyPr/>
        <a:lstStyle/>
        <a:p>
          <a:endParaRPr lang="en-US">
            <a:latin typeface="Century Gothic" panose="020B0502020202020204" pitchFamily="34" charset="0"/>
          </a:endParaRPr>
        </a:p>
      </dgm:t>
    </dgm:pt>
    <dgm:pt modelId="{F1C6F439-BE31-B54F-87E9-05624CC7CE6C}">
      <dgm:prSet phldrT="[Text]"/>
      <dgm:spPr/>
      <dgm:t>
        <a:bodyPr/>
        <a:lstStyle/>
        <a:p>
          <a:r>
            <a:rPr lang="en-US" dirty="0">
              <a:latin typeface="Century Gothic" panose="020B0502020202020204" pitchFamily="34" charset="0"/>
            </a:rPr>
            <a:t>"My daughter loves being pulled out for interventions because she gets support in math and feels more confident in the classroom setting."</a:t>
          </a:r>
        </a:p>
      </dgm:t>
    </dgm:pt>
    <dgm:pt modelId="{34766147-B83A-BF4A-A134-A4BDB7A8FE15}" type="parTrans" cxnId="{BAAC0F87-B8F6-4146-91B6-55A431F0C3B7}">
      <dgm:prSet/>
      <dgm:spPr/>
      <dgm:t>
        <a:bodyPr/>
        <a:lstStyle/>
        <a:p>
          <a:endParaRPr lang="en-US" sz="6000">
            <a:latin typeface="Century Gothic" panose="020B0502020202020204" pitchFamily="34" charset="0"/>
          </a:endParaRPr>
        </a:p>
      </dgm:t>
    </dgm:pt>
    <dgm:pt modelId="{AE1ACAD5-0E73-F549-A8EB-895373A6C2D5}" type="sibTrans" cxnId="{BAAC0F87-B8F6-4146-91B6-55A431F0C3B7}">
      <dgm:prSet/>
      <dgm:spPr/>
      <dgm:t>
        <a:bodyPr/>
        <a:lstStyle/>
        <a:p>
          <a:endParaRPr lang="en-US">
            <a:latin typeface="Century Gothic" panose="020B0502020202020204" pitchFamily="34" charset="0"/>
          </a:endParaRPr>
        </a:p>
      </dgm:t>
    </dgm:pt>
    <dgm:pt modelId="{72F0B689-3878-5E43-8B98-3EC8312032DC}">
      <dgm:prSet/>
      <dgm:spPr/>
      <dgm:t>
        <a:bodyPr/>
        <a:lstStyle/>
        <a:p>
          <a:r>
            <a:rPr lang="en-US" dirty="0">
              <a:latin typeface="Century Gothic" panose="020B0502020202020204" pitchFamily="34" charset="0"/>
            </a:rPr>
            <a:t>“The After School Academy motivates and challenges my child.”</a:t>
          </a:r>
        </a:p>
      </dgm:t>
    </dgm:pt>
    <dgm:pt modelId="{F35D7C13-8309-C14F-B35D-6AB1D7BE20C7}" type="parTrans" cxnId="{54DD7BA3-3859-9949-879B-C874C5D306FC}">
      <dgm:prSet/>
      <dgm:spPr/>
      <dgm:t>
        <a:bodyPr/>
        <a:lstStyle/>
        <a:p>
          <a:endParaRPr lang="en-US" sz="6000">
            <a:latin typeface="Century Gothic" panose="020B0502020202020204" pitchFamily="34" charset="0"/>
          </a:endParaRPr>
        </a:p>
      </dgm:t>
    </dgm:pt>
    <dgm:pt modelId="{D97B88D5-AD98-4841-8193-D44AA5246BEB}" type="sibTrans" cxnId="{54DD7BA3-3859-9949-879B-C874C5D306FC}">
      <dgm:prSet/>
      <dgm:spPr/>
      <dgm:t>
        <a:bodyPr/>
        <a:lstStyle/>
        <a:p>
          <a:endParaRPr lang="en-US">
            <a:latin typeface="Century Gothic" panose="020B0502020202020204" pitchFamily="34" charset="0"/>
          </a:endParaRPr>
        </a:p>
      </dgm:t>
    </dgm:pt>
    <dgm:pt modelId="{8F0E0500-D1B3-634C-86BB-8647BA56E877}" type="pres">
      <dgm:prSet presAssocID="{709732E1-E411-C54B-AA1C-A9C51B57C385}" presName="linear" presStyleCnt="0">
        <dgm:presLayoutVars>
          <dgm:animLvl val="lvl"/>
          <dgm:resizeHandles val="exact"/>
        </dgm:presLayoutVars>
      </dgm:prSet>
      <dgm:spPr/>
    </dgm:pt>
    <dgm:pt modelId="{B961C6E6-3260-0D45-A354-0A2952BC9C46}" type="pres">
      <dgm:prSet presAssocID="{72F0B689-3878-5E43-8B98-3EC8312032DC}" presName="parentText" presStyleLbl="node1" presStyleIdx="0" presStyleCnt="3">
        <dgm:presLayoutVars>
          <dgm:chMax val="0"/>
          <dgm:bulletEnabled val="1"/>
        </dgm:presLayoutVars>
      </dgm:prSet>
      <dgm:spPr/>
    </dgm:pt>
    <dgm:pt modelId="{9537B55F-45A3-A94A-A670-075980CC7570}" type="pres">
      <dgm:prSet presAssocID="{D97B88D5-AD98-4841-8193-D44AA5246BEB}" presName="spacer" presStyleCnt="0"/>
      <dgm:spPr/>
    </dgm:pt>
    <dgm:pt modelId="{682F37ED-1954-304C-BF84-3477285E1160}" type="pres">
      <dgm:prSet presAssocID="{C3A3AC64-02E5-2E4E-B0AA-553DE0C78534}" presName="parentText" presStyleLbl="node1" presStyleIdx="1" presStyleCnt="3">
        <dgm:presLayoutVars>
          <dgm:chMax val="0"/>
          <dgm:bulletEnabled val="1"/>
        </dgm:presLayoutVars>
      </dgm:prSet>
      <dgm:spPr/>
    </dgm:pt>
    <dgm:pt modelId="{EF839A59-4E3F-7E4A-8203-0763C36E372F}" type="pres">
      <dgm:prSet presAssocID="{3F0EA6B6-0530-D144-9830-8B7ABFC0DE76}" presName="spacer" presStyleCnt="0"/>
      <dgm:spPr/>
    </dgm:pt>
    <dgm:pt modelId="{3204EB8B-D799-9F4D-93C8-CC866442A866}" type="pres">
      <dgm:prSet presAssocID="{F1C6F439-BE31-B54F-87E9-05624CC7CE6C}" presName="parentText" presStyleLbl="node1" presStyleIdx="2" presStyleCnt="3">
        <dgm:presLayoutVars>
          <dgm:chMax val="0"/>
          <dgm:bulletEnabled val="1"/>
        </dgm:presLayoutVars>
      </dgm:prSet>
      <dgm:spPr/>
    </dgm:pt>
  </dgm:ptLst>
  <dgm:cxnLst>
    <dgm:cxn modelId="{764F6826-FD55-F949-94E1-7D95C4A2E2EF}" type="presOf" srcId="{709732E1-E411-C54B-AA1C-A9C51B57C385}" destId="{8F0E0500-D1B3-634C-86BB-8647BA56E877}" srcOrd="0" destOrd="0" presId="urn:microsoft.com/office/officeart/2005/8/layout/vList2"/>
    <dgm:cxn modelId="{C5BA3D2F-9519-4E4B-A010-689B2BD1E631}" srcId="{709732E1-E411-C54B-AA1C-A9C51B57C385}" destId="{C3A3AC64-02E5-2E4E-B0AA-553DE0C78534}" srcOrd="1" destOrd="0" parTransId="{420D676F-4101-9749-9481-9B768EDE0C35}" sibTransId="{3F0EA6B6-0530-D144-9830-8B7ABFC0DE76}"/>
    <dgm:cxn modelId="{88A6F837-4D70-8F49-A38A-BA0A08BFF630}" type="presOf" srcId="{F1C6F439-BE31-B54F-87E9-05624CC7CE6C}" destId="{3204EB8B-D799-9F4D-93C8-CC866442A866}" srcOrd="0" destOrd="0" presId="urn:microsoft.com/office/officeart/2005/8/layout/vList2"/>
    <dgm:cxn modelId="{BAAC0F87-B8F6-4146-91B6-55A431F0C3B7}" srcId="{709732E1-E411-C54B-AA1C-A9C51B57C385}" destId="{F1C6F439-BE31-B54F-87E9-05624CC7CE6C}" srcOrd="2" destOrd="0" parTransId="{34766147-B83A-BF4A-A134-A4BDB7A8FE15}" sibTransId="{AE1ACAD5-0E73-F549-A8EB-895373A6C2D5}"/>
    <dgm:cxn modelId="{54DD7BA3-3859-9949-879B-C874C5D306FC}" srcId="{709732E1-E411-C54B-AA1C-A9C51B57C385}" destId="{72F0B689-3878-5E43-8B98-3EC8312032DC}" srcOrd="0" destOrd="0" parTransId="{F35D7C13-8309-C14F-B35D-6AB1D7BE20C7}" sibTransId="{D97B88D5-AD98-4841-8193-D44AA5246BEB}"/>
    <dgm:cxn modelId="{FD7CF4A9-40BD-BD41-8974-CDD5BFFA90DF}" type="presOf" srcId="{72F0B689-3878-5E43-8B98-3EC8312032DC}" destId="{B961C6E6-3260-0D45-A354-0A2952BC9C46}" srcOrd="0" destOrd="0" presId="urn:microsoft.com/office/officeart/2005/8/layout/vList2"/>
    <dgm:cxn modelId="{FF25F1C6-C4D1-9541-88CC-9EF8C0116975}" type="presOf" srcId="{C3A3AC64-02E5-2E4E-B0AA-553DE0C78534}" destId="{682F37ED-1954-304C-BF84-3477285E1160}" srcOrd="0" destOrd="0" presId="urn:microsoft.com/office/officeart/2005/8/layout/vList2"/>
    <dgm:cxn modelId="{2010BCA1-D00A-B344-94CA-0D22E60E68B5}" type="presParOf" srcId="{8F0E0500-D1B3-634C-86BB-8647BA56E877}" destId="{B961C6E6-3260-0D45-A354-0A2952BC9C46}" srcOrd="0" destOrd="0" presId="urn:microsoft.com/office/officeart/2005/8/layout/vList2"/>
    <dgm:cxn modelId="{4AADBC42-1297-524A-9DB6-B96C9E754BE0}" type="presParOf" srcId="{8F0E0500-D1B3-634C-86BB-8647BA56E877}" destId="{9537B55F-45A3-A94A-A670-075980CC7570}" srcOrd="1" destOrd="0" presId="urn:microsoft.com/office/officeart/2005/8/layout/vList2"/>
    <dgm:cxn modelId="{FB5650FE-E6E1-1948-9D14-6BCDFF6552A4}" type="presParOf" srcId="{8F0E0500-D1B3-634C-86BB-8647BA56E877}" destId="{682F37ED-1954-304C-BF84-3477285E1160}" srcOrd="2" destOrd="0" presId="urn:microsoft.com/office/officeart/2005/8/layout/vList2"/>
    <dgm:cxn modelId="{74D9E5DD-7823-5D4E-B919-CF3B5E5720BB}" type="presParOf" srcId="{8F0E0500-D1B3-634C-86BB-8647BA56E877}" destId="{EF839A59-4E3F-7E4A-8203-0763C36E372F}" srcOrd="3" destOrd="0" presId="urn:microsoft.com/office/officeart/2005/8/layout/vList2"/>
    <dgm:cxn modelId="{2DB3F9AE-BAF2-374B-ABFA-3E6517AF6A4F}" type="presParOf" srcId="{8F0E0500-D1B3-634C-86BB-8647BA56E877}" destId="{3204EB8B-D799-9F4D-93C8-CC866442A8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DA1F3-ECE6-5A4F-A630-4406A48B6F59}">
      <dsp:nvSpPr>
        <dsp:cNvPr id="0" name=""/>
        <dsp:cNvSpPr/>
      </dsp:nvSpPr>
      <dsp:spPr>
        <a:xfrm>
          <a:off x="0" y="2872"/>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FEE893-262C-5C41-B70E-37BD2AD061DD}">
      <dsp:nvSpPr>
        <dsp:cNvPr id="0" name=""/>
        <dsp:cNvSpPr/>
      </dsp:nvSpPr>
      <dsp:spPr>
        <a:xfrm>
          <a:off x="0" y="2872"/>
          <a:ext cx="9603583" cy="201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u="sng" kern="1200" dirty="0">
              <a:solidFill>
                <a:srgbClr val="FFFFFF"/>
              </a:solidFill>
              <a:latin typeface="Century Gothic" panose="020B0502020202020204" pitchFamily="34" charset="0"/>
            </a:rPr>
            <a:t>School-Level Data</a:t>
          </a:r>
          <a:endParaRPr lang="en-US" sz="2400" kern="1200" dirty="0">
            <a:solidFill>
              <a:srgbClr val="FFFFFF"/>
            </a:solidFill>
            <a:latin typeface="Century Gothic" panose="020B0502020202020204" pitchFamily="34" charset="0"/>
          </a:endParaRP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Mathematics by grade level</a:t>
          </a: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English Language Arts by grade level</a:t>
          </a: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Science by grade level</a:t>
          </a:r>
        </a:p>
      </dsp:txBody>
      <dsp:txXfrm>
        <a:off x="0" y="2872"/>
        <a:ext cx="9603583" cy="2017079"/>
      </dsp:txXfrm>
    </dsp:sp>
    <dsp:sp modelId="{220FD91A-4CCD-7547-AE12-8ED59B85C91D}">
      <dsp:nvSpPr>
        <dsp:cNvPr id="0" name=""/>
        <dsp:cNvSpPr/>
      </dsp:nvSpPr>
      <dsp:spPr>
        <a:xfrm>
          <a:off x="0" y="2019951"/>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E5A4C-3D04-BF41-88E6-40A9CF775910}">
      <dsp:nvSpPr>
        <dsp:cNvPr id="0" name=""/>
        <dsp:cNvSpPr/>
      </dsp:nvSpPr>
      <dsp:spPr>
        <a:xfrm>
          <a:off x="0" y="2019951"/>
          <a:ext cx="9612971" cy="1397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u="sng" kern="1200" dirty="0">
              <a:solidFill>
                <a:srgbClr val="FFFFFF"/>
              </a:solidFill>
              <a:latin typeface="Century Gothic" panose="020B0502020202020204" pitchFamily="34" charset="0"/>
            </a:rPr>
            <a:t>Item Analysis</a:t>
          </a:r>
        </a:p>
        <a:p>
          <a:pPr marL="0" lvl="0" indent="0" algn="l" defTabSz="1066800">
            <a:lnSpc>
              <a:spcPct val="90000"/>
            </a:lnSpc>
            <a:spcBef>
              <a:spcPct val="0"/>
            </a:spcBef>
            <a:spcAft>
              <a:spcPct val="35000"/>
            </a:spcAft>
            <a:buNone/>
          </a:pPr>
          <a:r>
            <a:rPr lang="en-US" sz="2400" b="0" u="none" kern="1200" dirty="0">
              <a:solidFill>
                <a:srgbClr val="FFFFFF"/>
              </a:solidFill>
              <a:latin typeface="Century Gothic" panose="020B0502020202020204" pitchFamily="34" charset="0"/>
            </a:rPr>
            <a:t>- Standards</a:t>
          </a:r>
        </a:p>
        <a:p>
          <a:pPr marL="0" lvl="0" indent="0" algn="l" defTabSz="1066800">
            <a:lnSpc>
              <a:spcPct val="90000"/>
            </a:lnSpc>
            <a:spcBef>
              <a:spcPct val="0"/>
            </a:spcBef>
            <a:spcAft>
              <a:spcPct val="35000"/>
            </a:spcAft>
            <a:buNone/>
          </a:pPr>
          <a:r>
            <a:rPr lang="en-US" sz="2400" b="0" u="none" kern="1200" dirty="0">
              <a:solidFill>
                <a:srgbClr val="FFFFFF"/>
              </a:solidFill>
              <a:latin typeface="Century Gothic" panose="020B0502020202020204" pitchFamily="34" charset="0"/>
            </a:rPr>
            <a:t>- Subclaims (Goals will be set for each grade level)</a:t>
          </a:r>
        </a:p>
      </dsp:txBody>
      <dsp:txXfrm>
        <a:off x="0" y="2019951"/>
        <a:ext cx="9612971" cy="1397159"/>
      </dsp:txXfrm>
    </dsp:sp>
    <dsp:sp modelId="{D64E9133-41E3-6044-B830-6D4F6E589D5B}">
      <dsp:nvSpPr>
        <dsp:cNvPr id="0" name=""/>
        <dsp:cNvSpPr/>
      </dsp:nvSpPr>
      <dsp:spPr>
        <a:xfrm>
          <a:off x="0" y="3417111"/>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ADC3B5-A5D1-994C-9378-9EEC325361C5}">
      <dsp:nvSpPr>
        <dsp:cNvPr id="0" name=""/>
        <dsp:cNvSpPr/>
      </dsp:nvSpPr>
      <dsp:spPr>
        <a:xfrm>
          <a:off x="0" y="3417111"/>
          <a:ext cx="9612971" cy="1397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50000"/>
            </a:lnSpc>
            <a:spcBef>
              <a:spcPct val="0"/>
            </a:spcBef>
            <a:spcAft>
              <a:spcPct val="35000"/>
            </a:spcAft>
            <a:buNone/>
          </a:pPr>
          <a:r>
            <a:rPr lang="en-US" sz="2200" b="1" u="sng" kern="1200" dirty="0">
              <a:solidFill>
                <a:srgbClr val="FFFFFF"/>
              </a:solidFill>
              <a:latin typeface="Century Gothic" panose="020B0502020202020204" pitchFamily="34" charset="0"/>
            </a:rPr>
            <a:t>Individual Student Analysis</a:t>
          </a:r>
        </a:p>
      </dsp:txBody>
      <dsp:txXfrm>
        <a:off x="0" y="3417111"/>
        <a:ext cx="9612971" cy="1397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364C8-A6BC-46DD-B0E9-8149783BD398}">
      <dsp:nvSpPr>
        <dsp:cNvPr id="0" name=""/>
        <dsp:cNvSpPr/>
      </dsp:nvSpPr>
      <dsp:spPr>
        <a:xfrm>
          <a:off x="6843" y="551952"/>
          <a:ext cx="1364486" cy="13644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196B973-C809-4EF3-AB47-7D83F32A1AF0}">
      <dsp:nvSpPr>
        <dsp:cNvPr id="0" name=""/>
        <dsp:cNvSpPr/>
      </dsp:nvSpPr>
      <dsp:spPr>
        <a:xfrm>
          <a:off x="6843" y="2040812"/>
          <a:ext cx="3898532" cy="58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11250">
            <a:lnSpc>
              <a:spcPct val="100000"/>
            </a:lnSpc>
            <a:spcBef>
              <a:spcPct val="0"/>
            </a:spcBef>
            <a:spcAft>
              <a:spcPct val="35000"/>
            </a:spcAft>
            <a:buNone/>
            <a:defRPr b="1"/>
          </a:pPr>
          <a:r>
            <a:rPr lang="en-US" sz="2500" kern="1200" dirty="0">
              <a:latin typeface="Century Gothic" panose="020B0502020202020204" pitchFamily="34" charset="0"/>
            </a:rPr>
            <a:t>Data Meetings 3x a year</a:t>
          </a:r>
        </a:p>
      </dsp:txBody>
      <dsp:txXfrm>
        <a:off x="6843" y="2040812"/>
        <a:ext cx="3898532" cy="584779"/>
      </dsp:txXfrm>
    </dsp:sp>
    <dsp:sp modelId="{C484733B-F928-4006-BA64-75684D456795}">
      <dsp:nvSpPr>
        <dsp:cNvPr id="0" name=""/>
        <dsp:cNvSpPr/>
      </dsp:nvSpPr>
      <dsp:spPr>
        <a:xfrm>
          <a:off x="6843" y="2632910"/>
          <a:ext cx="3898532" cy="1004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STAR (Benchmark Assessment)</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NJSLA Scores</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Start Strong Scores</a:t>
          </a:r>
        </a:p>
      </dsp:txBody>
      <dsp:txXfrm>
        <a:off x="6843" y="2632910"/>
        <a:ext cx="3898532" cy="1004427"/>
      </dsp:txXfrm>
    </dsp:sp>
    <dsp:sp modelId="{41EF919A-9036-486B-8426-930C4D067C1D}">
      <dsp:nvSpPr>
        <dsp:cNvPr id="0" name=""/>
        <dsp:cNvSpPr/>
      </dsp:nvSpPr>
      <dsp:spPr>
        <a:xfrm>
          <a:off x="5512274" y="571413"/>
          <a:ext cx="1364486" cy="13644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058E5B2-D3A1-400F-B8D3-4329145FAE41}">
      <dsp:nvSpPr>
        <dsp:cNvPr id="0" name=""/>
        <dsp:cNvSpPr/>
      </dsp:nvSpPr>
      <dsp:spPr>
        <a:xfrm>
          <a:off x="4572123" y="2071448"/>
          <a:ext cx="5474280" cy="58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11250">
            <a:lnSpc>
              <a:spcPct val="100000"/>
            </a:lnSpc>
            <a:spcBef>
              <a:spcPct val="0"/>
            </a:spcBef>
            <a:spcAft>
              <a:spcPct val="35000"/>
            </a:spcAft>
            <a:buNone/>
            <a:defRPr b="1"/>
          </a:pPr>
          <a:r>
            <a:rPr lang="en-US" sz="2500" kern="1200" dirty="0">
              <a:latin typeface="Century Gothic" panose="020B0502020202020204" pitchFamily="34" charset="0"/>
            </a:rPr>
            <a:t>Determine Interventions </a:t>
          </a:r>
        </a:p>
      </dsp:txBody>
      <dsp:txXfrm>
        <a:off x="4572123" y="2071448"/>
        <a:ext cx="5474280" cy="584779"/>
      </dsp:txXfrm>
    </dsp:sp>
    <dsp:sp modelId="{534C19C0-19DD-44D5-9E9C-26F09A09C06F}">
      <dsp:nvSpPr>
        <dsp:cNvPr id="0" name=""/>
        <dsp:cNvSpPr/>
      </dsp:nvSpPr>
      <dsp:spPr>
        <a:xfrm>
          <a:off x="4587620" y="2624421"/>
          <a:ext cx="5747840" cy="1194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Morning Tutoring (4x a week)</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After School Academy (3x a week for 1 hour)</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Saturday School (1hr Math and 1hr ELA)</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Interventions  (3-4x a week for 40 min)</a:t>
          </a:r>
        </a:p>
      </dsp:txBody>
      <dsp:txXfrm>
        <a:off x="4587620" y="2624421"/>
        <a:ext cx="5747840" cy="1194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79718-7863-4F4D-93A1-D3E21AF1968A}">
      <dsp:nvSpPr>
        <dsp:cNvPr id="0" name=""/>
        <dsp:cNvSpPr/>
      </dsp:nvSpPr>
      <dsp:spPr>
        <a:xfrm rot="5400000">
          <a:off x="6183966" y="-2639529"/>
          <a:ext cx="689699" cy="6144768"/>
        </a:xfrm>
        <a:prstGeom prst="round2SameRect">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Utilize Common Planning Time to review Student Work and set goals for support/growth </a:t>
          </a:r>
        </a:p>
      </dsp:txBody>
      <dsp:txXfrm rot="-5400000">
        <a:off x="3456432" y="121673"/>
        <a:ext cx="6111100" cy="622363"/>
      </dsp:txXfrm>
    </dsp:sp>
    <dsp:sp modelId="{8C52CDDE-0953-1D4B-A94C-BBAACFFDF2E8}">
      <dsp:nvSpPr>
        <dsp:cNvPr id="0" name=""/>
        <dsp:cNvSpPr/>
      </dsp:nvSpPr>
      <dsp:spPr>
        <a:xfrm>
          <a:off x="0" y="1792"/>
          <a:ext cx="3456432" cy="862124"/>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Utilize</a:t>
          </a:r>
        </a:p>
      </dsp:txBody>
      <dsp:txXfrm>
        <a:off x="42085" y="43877"/>
        <a:ext cx="3372262" cy="777954"/>
      </dsp:txXfrm>
    </dsp:sp>
    <dsp:sp modelId="{449360A5-2D1A-F448-BB8A-F4F03E526066}">
      <dsp:nvSpPr>
        <dsp:cNvPr id="0" name=""/>
        <dsp:cNvSpPr/>
      </dsp:nvSpPr>
      <dsp:spPr>
        <a:xfrm rot="5400000">
          <a:off x="6183966" y="-1734299"/>
          <a:ext cx="689699" cy="6144768"/>
        </a:xfrm>
        <a:prstGeom prst="round2SameRect">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Work with our consultants in ELA, Math, Science and Special Education to identify next steps in supporting students </a:t>
          </a:r>
        </a:p>
      </dsp:txBody>
      <dsp:txXfrm rot="-5400000">
        <a:off x="3456432" y="1026903"/>
        <a:ext cx="6111100" cy="622363"/>
      </dsp:txXfrm>
    </dsp:sp>
    <dsp:sp modelId="{961C191D-EFD1-6146-801C-F20C877CECEE}">
      <dsp:nvSpPr>
        <dsp:cNvPr id="0" name=""/>
        <dsp:cNvSpPr/>
      </dsp:nvSpPr>
      <dsp:spPr>
        <a:xfrm>
          <a:off x="0" y="907022"/>
          <a:ext cx="3456432" cy="862124"/>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Work</a:t>
          </a:r>
        </a:p>
      </dsp:txBody>
      <dsp:txXfrm>
        <a:off x="42085" y="949107"/>
        <a:ext cx="3372262" cy="777954"/>
      </dsp:txXfrm>
    </dsp:sp>
    <dsp:sp modelId="{12C2E572-6333-714D-B92D-4D8CAC14335B}">
      <dsp:nvSpPr>
        <dsp:cNvPr id="0" name=""/>
        <dsp:cNvSpPr/>
      </dsp:nvSpPr>
      <dsp:spPr>
        <a:xfrm rot="5400000">
          <a:off x="6183966" y="-829068"/>
          <a:ext cx="689699" cy="6144768"/>
        </a:xfrm>
        <a:prstGeom prst="round2SameRect">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Meet with parents to provide resources and strategies </a:t>
          </a:r>
        </a:p>
      </dsp:txBody>
      <dsp:txXfrm rot="-5400000">
        <a:off x="3456432" y="1932134"/>
        <a:ext cx="6111100" cy="622363"/>
      </dsp:txXfrm>
    </dsp:sp>
    <dsp:sp modelId="{EB96C608-8558-2742-9A23-2CDEDDBB3A70}">
      <dsp:nvSpPr>
        <dsp:cNvPr id="0" name=""/>
        <dsp:cNvSpPr/>
      </dsp:nvSpPr>
      <dsp:spPr>
        <a:xfrm>
          <a:off x="0" y="1812253"/>
          <a:ext cx="3456432" cy="862124"/>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Meet</a:t>
          </a:r>
        </a:p>
      </dsp:txBody>
      <dsp:txXfrm>
        <a:off x="42085" y="1854338"/>
        <a:ext cx="3372262" cy="777954"/>
      </dsp:txXfrm>
    </dsp:sp>
    <dsp:sp modelId="{A424AE42-C8D5-7E4D-9B5F-C2D9C362B685}">
      <dsp:nvSpPr>
        <dsp:cNvPr id="0" name=""/>
        <dsp:cNvSpPr/>
      </dsp:nvSpPr>
      <dsp:spPr>
        <a:xfrm rot="5400000">
          <a:off x="6183966" y="76161"/>
          <a:ext cx="689699" cy="6144768"/>
        </a:xfrm>
        <a:prstGeom prst="round2SameRect">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Align our best practices with State standards to fill in any learning gaps </a:t>
          </a:r>
        </a:p>
      </dsp:txBody>
      <dsp:txXfrm rot="-5400000">
        <a:off x="3456432" y="2837363"/>
        <a:ext cx="6111100" cy="622363"/>
      </dsp:txXfrm>
    </dsp:sp>
    <dsp:sp modelId="{1974AD7B-D512-5B40-88C6-A9F8485957F1}">
      <dsp:nvSpPr>
        <dsp:cNvPr id="0" name=""/>
        <dsp:cNvSpPr/>
      </dsp:nvSpPr>
      <dsp:spPr>
        <a:xfrm>
          <a:off x="0" y="2717483"/>
          <a:ext cx="3456432" cy="862124"/>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Align</a:t>
          </a:r>
        </a:p>
      </dsp:txBody>
      <dsp:txXfrm>
        <a:off x="42085" y="2759568"/>
        <a:ext cx="3372262" cy="777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42FF1-0837-C54C-A163-FFFD40961147}">
      <dsp:nvSpPr>
        <dsp:cNvPr id="0" name=""/>
        <dsp:cNvSpPr/>
      </dsp:nvSpPr>
      <dsp:spPr>
        <a:xfrm>
          <a:off x="0" y="36170"/>
          <a:ext cx="10763362" cy="1474200"/>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“Student work protocol meetings have given me the opportunity to ‘fine-tune’ my assessments and better prepare my students for state testing."</a:t>
          </a:r>
        </a:p>
      </dsp:txBody>
      <dsp:txXfrm>
        <a:off x="71965" y="108135"/>
        <a:ext cx="10619432" cy="1330270"/>
      </dsp:txXfrm>
    </dsp:sp>
    <dsp:sp modelId="{297E8A66-F274-BF4A-B926-36A652FA019F}">
      <dsp:nvSpPr>
        <dsp:cNvPr id="0" name=""/>
        <dsp:cNvSpPr/>
      </dsp:nvSpPr>
      <dsp:spPr>
        <a:xfrm>
          <a:off x="0" y="1591010"/>
          <a:ext cx="10763362" cy="147420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“Data meetings have helped me put aside my emotions and focus on the facts that the data presents and create next steps.”</a:t>
          </a:r>
        </a:p>
      </dsp:txBody>
      <dsp:txXfrm>
        <a:off x="71965" y="1662975"/>
        <a:ext cx="10619432" cy="1330270"/>
      </dsp:txXfrm>
    </dsp:sp>
    <dsp:sp modelId="{BD52306A-071C-AF4B-ABD9-138D5AE5AE4F}">
      <dsp:nvSpPr>
        <dsp:cNvPr id="0" name=""/>
        <dsp:cNvSpPr/>
      </dsp:nvSpPr>
      <dsp:spPr>
        <a:xfrm>
          <a:off x="0" y="3145851"/>
          <a:ext cx="10763362" cy="1474200"/>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“Working with the instructional coaches has taught me how to reflect upon my instruction, in order to make adjustments for my students.” </a:t>
          </a:r>
        </a:p>
      </dsp:txBody>
      <dsp:txXfrm>
        <a:off x="71965" y="3217816"/>
        <a:ext cx="10619432" cy="13302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1C6E6-3260-0D45-A354-0A2952BC9C46}">
      <dsp:nvSpPr>
        <dsp:cNvPr id="0" name=""/>
        <dsp:cNvSpPr/>
      </dsp:nvSpPr>
      <dsp:spPr>
        <a:xfrm>
          <a:off x="0" y="59740"/>
          <a:ext cx="6506304" cy="1771453"/>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“The After School Academy motivates and challenges my child.”</a:t>
          </a:r>
        </a:p>
      </dsp:txBody>
      <dsp:txXfrm>
        <a:off x="86475" y="146215"/>
        <a:ext cx="6333354" cy="1598503"/>
      </dsp:txXfrm>
    </dsp:sp>
    <dsp:sp modelId="{682F37ED-1954-304C-BF84-3477285E1160}">
      <dsp:nvSpPr>
        <dsp:cNvPr id="0" name=""/>
        <dsp:cNvSpPr/>
      </dsp:nvSpPr>
      <dsp:spPr>
        <a:xfrm>
          <a:off x="0" y="1903193"/>
          <a:ext cx="6506304" cy="1771453"/>
        </a:xfrm>
        <a:prstGeom prst="roundRect">
          <a:avLst/>
        </a:prstGeom>
        <a:solidFill>
          <a:schemeClr val="accent2">
            <a:hueOff val="-82827"/>
            <a:satOff val="-27168"/>
            <a:lumOff val="-9901"/>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“The morning tutoring program allows my child to work closely with his teacher, free from other students and distractions.”</a:t>
          </a:r>
        </a:p>
      </dsp:txBody>
      <dsp:txXfrm>
        <a:off x="86475" y="1989668"/>
        <a:ext cx="6333354" cy="1598503"/>
      </dsp:txXfrm>
    </dsp:sp>
    <dsp:sp modelId="{3204EB8B-D799-9F4D-93C8-CC866442A866}">
      <dsp:nvSpPr>
        <dsp:cNvPr id="0" name=""/>
        <dsp:cNvSpPr/>
      </dsp:nvSpPr>
      <dsp:spPr>
        <a:xfrm>
          <a:off x="0" y="3746646"/>
          <a:ext cx="6506304" cy="1771453"/>
        </a:xfrm>
        <a:prstGeom prst="roundRect">
          <a:avLst/>
        </a:prstGeom>
        <a:solidFill>
          <a:schemeClr val="accent2">
            <a:hueOff val="-165654"/>
            <a:satOff val="-54335"/>
            <a:lumOff val="-198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"My daughter loves being pulled out for interventions because she gets support in math and feels more confident in the classroom setting."</a:t>
          </a:r>
        </a:p>
      </dsp:txBody>
      <dsp:txXfrm>
        <a:off x="86475" y="3833121"/>
        <a:ext cx="6333354" cy="159850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2/13/23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2/13/23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2/13/23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2/13/23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2/13/23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2/13/23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2/13/23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2/13/23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2/13/23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diagramLayout" Target="../diagrams/layout5.xml"/><Relationship Id="rId7" Type="http://schemas.openxmlformats.org/officeDocument/2006/relationships/image" Target="../media/image11.pn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B2E9-C4F7-1DB1-2EAE-F63988145DBE}"/>
              </a:ext>
            </a:extLst>
          </p:cNvPr>
          <p:cNvSpPr>
            <a:spLocks noGrp="1"/>
          </p:cNvSpPr>
          <p:nvPr>
            <p:ph type="ctrTitle" idx="4294967295"/>
          </p:nvPr>
        </p:nvSpPr>
        <p:spPr>
          <a:xfrm>
            <a:off x="636504" y="2474445"/>
            <a:ext cx="11506200" cy="2097088"/>
          </a:xfrm>
        </p:spPr>
        <p:txBody>
          <a:bodyPr/>
          <a:lstStyle/>
          <a:p>
            <a:pPr algn="ctr"/>
            <a:r>
              <a:rPr lang="en-US" sz="4800" b="1" dirty="0">
                <a:latin typeface="Century Gothic" panose="020B0502020202020204" pitchFamily="34" charset="0"/>
              </a:rPr>
              <a:t>NJSLA, ACCESS for ELLS, </a:t>
            </a:r>
            <a:br>
              <a:rPr lang="en-US" sz="4800" b="1" dirty="0">
                <a:latin typeface="Century Gothic" panose="020B0502020202020204" pitchFamily="34" charset="0"/>
              </a:rPr>
            </a:br>
            <a:r>
              <a:rPr lang="en-US" sz="4800" b="1" dirty="0">
                <a:latin typeface="Century Gothic" panose="020B0502020202020204" pitchFamily="34" charset="0"/>
              </a:rPr>
              <a:t>DLM &amp; NJSLA-S </a:t>
            </a:r>
            <a:br>
              <a:rPr lang="en-US" sz="4800" b="1" dirty="0">
                <a:latin typeface="Century Gothic" panose="020B0502020202020204" pitchFamily="34" charset="0"/>
              </a:rPr>
            </a:br>
            <a:r>
              <a:rPr lang="en-US" sz="4800" b="1" dirty="0">
                <a:latin typeface="Century Gothic" panose="020B0502020202020204" pitchFamily="34" charset="0"/>
              </a:rPr>
              <a:t>Spring 2022 Results</a:t>
            </a:r>
          </a:p>
        </p:txBody>
      </p:sp>
      <p:sp>
        <p:nvSpPr>
          <p:cNvPr id="3" name="Subtitle 2">
            <a:extLst>
              <a:ext uri="{FF2B5EF4-FFF2-40B4-BE49-F238E27FC236}">
                <a16:creationId xmlns:a16="http://schemas.microsoft.com/office/drawing/2014/main" id="{9F97FEA6-1AD9-55E6-A535-5AB284F8C571}"/>
              </a:ext>
            </a:extLst>
          </p:cNvPr>
          <p:cNvSpPr>
            <a:spLocks noGrp="1"/>
          </p:cNvSpPr>
          <p:nvPr>
            <p:ph type="subTitle" idx="4294967295"/>
          </p:nvPr>
        </p:nvSpPr>
        <p:spPr>
          <a:xfrm>
            <a:off x="2201779" y="631043"/>
            <a:ext cx="8375650" cy="1087438"/>
          </a:xfrm>
        </p:spPr>
        <p:txBody>
          <a:bodyPr>
            <a:noAutofit/>
          </a:bodyPr>
          <a:lstStyle/>
          <a:p>
            <a:pPr marL="0" indent="0">
              <a:buNone/>
            </a:pPr>
            <a:r>
              <a:rPr lang="en-US" sz="5000" dirty="0">
                <a:latin typeface="Century Gothic" panose="020B0502020202020204" pitchFamily="34" charset="0"/>
              </a:rPr>
              <a:t>Moonachie School District </a:t>
            </a:r>
          </a:p>
        </p:txBody>
      </p:sp>
      <p:sp>
        <p:nvSpPr>
          <p:cNvPr id="5" name="TextBox 4">
            <a:extLst>
              <a:ext uri="{FF2B5EF4-FFF2-40B4-BE49-F238E27FC236}">
                <a16:creationId xmlns:a16="http://schemas.microsoft.com/office/drawing/2014/main" id="{492A8D0F-E65D-43B5-AFD0-2E2557A29EB2}"/>
              </a:ext>
            </a:extLst>
          </p:cNvPr>
          <p:cNvSpPr txBox="1"/>
          <p:nvPr/>
        </p:nvSpPr>
        <p:spPr>
          <a:xfrm>
            <a:off x="770021" y="5823864"/>
            <a:ext cx="4331635" cy="369332"/>
          </a:xfrm>
          <a:prstGeom prst="rect">
            <a:avLst/>
          </a:prstGeom>
          <a:noFill/>
        </p:spPr>
        <p:txBody>
          <a:bodyPr wrap="none" rtlCol="0">
            <a:spAutoFit/>
          </a:bodyPr>
          <a:lstStyle/>
          <a:p>
            <a:r>
              <a:rPr lang="en-US" dirty="0">
                <a:latin typeface="Century Gothic" panose="020B0502020202020204" pitchFamily="34" charset="0"/>
              </a:rPr>
              <a:t>Dana Genatt - Director of Curriculum</a:t>
            </a:r>
          </a:p>
        </p:txBody>
      </p:sp>
      <p:sp>
        <p:nvSpPr>
          <p:cNvPr id="6" name="TextBox 5">
            <a:extLst>
              <a:ext uri="{FF2B5EF4-FFF2-40B4-BE49-F238E27FC236}">
                <a16:creationId xmlns:a16="http://schemas.microsoft.com/office/drawing/2014/main" id="{1DE5621C-1152-A463-8874-0F0918AF26C9}"/>
              </a:ext>
            </a:extLst>
          </p:cNvPr>
          <p:cNvSpPr txBox="1"/>
          <p:nvPr/>
        </p:nvSpPr>
        <p:spPr>
          <a:xfrm>
            <a:off x="5045071" y="1368078"/>
            <a:ext cx="2101857" cy="369332"/>
          </a:xfrm>
          <a:prstGeom prst="rect">
            <a:avLst/>
          </a:prstGeom>
          <a:noFill/>
        </p:spPr>
        <p:txBody>
          <a:bodyPr wrap="none" rtlCol="0">
            <a:spAutoFit/>
          </a:bodyPr>
          <a:lstStyle/>
          <a:p>
            <a:r>
              <a:rPr lang="en-US" dirty="0">
                <a:latin typeface="Century Gothic" panose="020B0502020202020204" pitchFamily="34" charset="0"/>
              </a:rPr>
              <a:t>October 18, 2022</a:t>
            </a:r>
          </a:p>
        </p:txBody>
      </p:sp>
    </p:spTree>
    <p:extLst>
      <p:ext uri="{BB962C8B-B14F-4D97-AF65-F5344CB8AC3E}">
        <p14:creationId xmlns:p14="http://schemas.microsoft.com/office/powerpoint/2010/main" val="274166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12186"/>
            <a:ext cx="9601200" cy="895914"/>
          </a:xfrm>
        </p:spPr>
        <p:txBody>
          <a:bodyPr>
            <a:normAutofit fontScale="90000"/>
          </a:bodyPr>
          <a:lstStyle/>
          <a:p>
            <a:r>
              <a:rPr lang="en-US" b="1" dirty="0">
                <a:latin typeface="Century Gothic" panose="020B0502020202020204" pitchFamily="34" charset="0"/>
              </a:rPr>
              <a:t>ELA</a:t>
            </a:r>
            <a:r>
              <a:rPr lang="en-US" dirty="0">
                <a:latin typeface="Century Gothic" panose="020B0502020202020204" pitchFamily="34" charset="0"/>
              </a:rPr>
              <a:t> By Subgroup</a:t>
            </a:r>
            <a:br>
              <a:rPr lang="en-US" dirty="0">
                <a:latin typeface="Century Gothic" panose="020B0502020202020204" pitchFamily="34" charset="0"/>
              </a:rPr>
            </a:b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3875324305"/>
              </p:ext>
            </p:extLst>
          </p:nvPr>
        </p:nvGraphicFramePr>
        <p:xfrm>
          <a:off x="914400" y="1069659"/>
          <a:ext cx="11277601" cy="5298688"/>
        </p:xfrm>
        <a:graphic>
          <a:graphicData uri="http://schemas.openxmlformats.org/drawingml/2006/table">
            <a:tbl>
              <a:tblPr firstRow="1" lastCol="1" bandRow="1">
                <a:tableStyleId>{2D5ABB26-0587-4C30-8999-92F81FD0307C}</a:tableStyleId>
              </a:tblPr>
              <a:tblGrid>
                <a:gridCol w="3331282">
                  <a:extLst>
                    <a:ext uri="{9D8B030D-6E8A-4147-A177-3AD203B41FA5}">
                      <a16:colId xmlns:a16="http://schemas.microsoft.com/office/drawing/2014/main" val="20000"/>
                    </a:ext>
                  </a:extLst>
                </a:gridCol>
                <a:gridCol w="1380346">
                  <a:extLst>
                    <a:ext uri="{9D8B030D-6E8A-4147-A177-3AD203B41FA5}">
                      <a16:colId xmlns:a16="http://schemas.microsoft.com/office/drawing/2014/main" val="20001"/>
                    </a:ext>
                  </a:extLst>
                </a:gridCol>
                <a:gridCol w="1442524">
                  <a:extLst>
                    <a:ext uri="{9D8B030D-6E8A-4147-A177-3AD203B41FA5}">
                      <a16:colId xmlns:a16="http://schemas.microsoft.com/office/drawing/2014/main" val="20002"/>
                    </a:ext>
                  </a:extLst>
                </a:gridCol>
                <a:gridCol w="1716106">
                  <a:extLst>
                    <a:ext uri="{9D8B030D-6E8A-4147-A177-3AD203B41FA5}">
                      <a16:colId xmlns:a16="http://schemas.microsoft.com/office/drawing/2014/main" val="20003"/>
                    </a:ext>
                  </a:extLst>
                </a:gridCol>
                <a:gridCol w="1703671">
                  <a:extLst>
                    <a:ext uri="{9D8B030D-6E8A-4147-A177-3AD203B41FA5}">
                      <a16:colId xmlns:a16="http://schemas.microsoft.com/office/drawing/2014/main" val="20004"/>
                    </a:ext>
                  </a:extLst>
                </a:gridCol>
                <a:gridCol w="1703672">
                  <a:extLst>
                    <a:ext uri="{9D8B030D-6E8A-4147-A177-3AD203B41FA5}">
                      <a16:colId xmlns:a16="http://schemas.microsoft.com/office/drawing/2014/main" val="20005"/>
                    </a:ext>
                  </a:extLst>
                </a:gridCol>
              </a:tblGrid>
              <a:tr h="1064040">
                <a:tc>
                  <a:txBody>
                    <a:bodyPr/>
                    <a:lstStyle/>
                    <a:p>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Not Yet Meeting</a:t>
                      </a:r>
                    </a:p>
                    <a:p>
                      <a:pPr algn="ctr"/>
                      <a:r>
                        <a:rPr lang="en-US" sz="1400" dirty="0">
                          <a:latin typeface="Century Gothic" panose="020B0502020202020204" pitchFamily="34" charset="0"/>
                        </a:rPr>
                        <a:t>(Level</a:t>
                      </a:r>
                      <a:r>
                        <a:rPr lang="en-US" sz="14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Partially</a:t>
                      </a:r>
                    </a:p>
                    <a:p>
                      <a:pPr algn="ctr"/>
                      <a:r>
                        <a:rPr lang="en-US" sz="1400" dirty="0">
                          <a:latin typeface="Century Gothic" panose="020B0502020202020204" pitchFamily="34" charset="0"/>
                        </a:rPr>
                        <a:t>Meeting</a:t>
                      </a:r>
                    </a:p>
                    <a:p>
                      <a:pPr algn="ctr"/>
                      <a:r>
                        <a:rPr lang="en-US" sz="1400" dirty="0">
                          <a:latin typeface="Century Gothic" panose="020B0502020202020204" pitchFamily="34" charset="0"/>
                        </a:rPr>
                        <a:t>(Level 2)</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Approaching</a:t>
                      </a:r>
                    </a:p>
                    <a:p>
                      <a:pPr algn="ctr"/>
                      <a:r>
                        <a:rPr lang="en-US" sz="1400" dirty="0">
                          <a:latin typeface="Century Gothic" panose="020B0502020202020204" pitchFamily="34" charset="0"/>
                        </a:rPr>
                        <a:t>Expectations</a:t>
                      </a:r>
                    </a:p>
                    <a:p>
                      <a:pPr algn="ctr"/>
                      <a:r>
                        <a:rPr lang="en-US" sz="1400" dirty="0">
                          <a:latin typeface="Century Gothic" panose="020B0502020202020204" pitchFamily="34" charset="0"/>
                        </a:rPr>
                        <a:t>(Level 3)</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Meeting</a:t>
                      </a:r>
                    </a:p>
                    <a:p>
                      <a:pPr algn="ctr"/>
                      <a:r>
                        <a:rPr lang="en-US" sz="1400" dirty="0">
                          <a:latin typeface="Century Gothic" panose="020B0502020202020204" pitchFamily="34" charset="0"/>
                        </a:rPr>
                        <a:t>Expectations</a:t>
                      </a:r>
                    </a:p>
                    <a:p>
                      <a:pPr algn="ctr"/>
                      <a:r>
                        <a:rPr lang="en-US" sz="1400" dirty="0">
                          <a:latin typeface="Century Gothic" panose="020B0502020202020204" pitchFamily="34" charset="0"/>
                        </a:rPr>
                        <a:t>(Level 4)</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Exceeding</a:t>
                      </a:r>
                      <a:r>
                        <a:rPr lang="en-US" sz="1400" baseline="0" dirty="0">
                          <a:latin typeface="Century Gothic" panose="020B0502020202020204" pitchFamily="34" charset="0"/>
                        </a:rPr>
                        <a:t> Expectations</a:t>
                      </a:r>
                    </a:p>
                    <a:p>
                      <a:pPr algn="ctr"/>
                      <a:r>
                        <a:rPr lang="en-US" sz="1400" dirty="0">
                          <a:latin typeface="Century Gothic" panose="020B0502020202020204" pitchFamily="34" charset="0"/>
                        </a:rPr>
                        <a:t> (Level 5)</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84551">
                <a:tc>
                  <a:txBody>
                    <a:bodyPr/>
                    <a:lstStyle/>
                    <a:p>
                      <a:pPr algn="l"/>
                      <a:r>
                        <a:rPr lang="en-US" sz="1600" dirty="0">
                          <a:latin typeface="Century Gothic" panose="020B0502020202020204" pitchFamily="34" charset="0"/>
                        </a:rPr>
                        <a:t>IEP</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384551">
                <a:tc>
                  <a:txBody>
                    <a:bodyPr/>
                    <a:lstStyle/>
                    <a:p>
                      <a:pPr algn="l"/>
                      <a:r>
                        <a:rPr lang="en-US" sz="1600" dirty="0">
                          <a:latin typeface="Century Gothic" panose="020B0502020202020204" pitchFamily="34" charset="0"/>
                        </a:rPr>
                        <a:t>504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10%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072238520"/>
                  </a:ext>
                </a:extLst>
              </a:tr>
              <a:tr h="384551">
                <a:tc>
                  <a:txBody>
                    <a:bodyPr/>
                    <a:lstStyle/>
                    <a:p>
                      <a:pPr algn="l"/>
                      <a:r>
                        <a:rPr lang="en-US" sz="1600" dirty="0">
                          <a:latin typeface="Century Gothic" panose="020B0502020202020204" pitchFamily="34" charset="0"/>
                        </a:rPr>
                        <a:t>Current EL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38455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Former EL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171609749"/>
                  </a:ext>
                </a:extLst>
              </a:tr>
              <a:tr h="38455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Economically</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 Disadvantaged =  107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23375253"/>
                  </a:ext>
                </a:extLst>
              </a:tr>
              <a:tr h="384551">
                <a:tc>
                  <a:txBody>
                    <a:bodyPr/>
                    <a:lstStyle/>
                    <a:p>
                      <a:pPr algn="l"/>
                      <a:r>
                        <a:rPr lang="en-US" sz="1600" dirty="0">
                          <a:latin typeface="Century Gothic" panose="020B0502020202020204" pitchFamily="34" charset="0"/>
                        </a:rPr>
                        <a:t>Non-Economically Disadvantaged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559495627"/>
                  </a:ext>
                </a:extLst>
              </a:tr>
              <a:tr h="384551">
                <a:tc>
                  <a:txBody>
                    <a:bodyPr/>
                    <a:lstStyle/>
                    <a:p>
                      <a:pPr algn="l"/>
                      <a:r>
                        <a:rPr lang="en-US" sz="1600" dirty="0">
                          <a:latin typeface="Century Gothic" panose="020B0502020202020204" pitchFamily="34" charset="0"/>
                        </a:rPr>
                        <a:t>Homeless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9 Students or Fewer</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9 Students or Fewer</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9 Students or Fewer</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84551">
                <a:tc>
                  <a:txBody>
                    <a:bodyPr/>
                    <a:lstStyle/>
                    <a:p>
                      <a:pPr algn="l"/>
                      <a:r>
                        <a:rPr lang="en-US" sz="1600" dirty="0">
                          <a:latin typeface="Century Gothic" panose="020B0502020202020204" pitchFamily="34" charset="0"/>
                        </a:rPr>
                        <a:t>Migrant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069383068"/>
                  </a:ext>
                </a:extLst>
              </a:tr>
              <a:tr h="384551">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84551">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2597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17A2-F301-1A2B-4225-B82A55BEBFE6}"/>
              </a:ext>
            </a:extLst>
          </p:cNvPr>
          <p:cNvSpPr>
            <a:spLocks noGrp="1"/>
          </p:cNvSpPr>
          <p:nvPr>
            <p:ph type="title"/>
          </p:nvPr>
        </p:nvSpPr>
        <p:spPr>
          <a:xfrm>
            <a:off x="1295400" y="312007"/>
            <a:ext cx="9601200" cy="1485900"/>
          </a:xfrm>
        </p:spPr>
        <p:txBody>
          <a:bodyPr>
            <a:normAutofit fontScale="90000"/>
          </a:bodyPr>
          <a:lstStyle/>
          <a:p>
            <a:r>
              <a:rPr lang="en-US" sz="2800" dirty="0">
                <a:solidFill>
                  <a:schemeClr val="tx1"/>
                </a:solidFill>
                <a:latin typeface="Century Gothic" panose="020B0502020202020204" pitchFamily="34" charset="0"/>
              </a:rPr>
              <a:t>Comparison of Moonachie’s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Current 6</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7</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and 8</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Grade Scores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and their Scores from 2019</a:t>
            </a:r>
            <a:br>
              <a:rPr lang="en-US" sz="2800" dirty="0">
                <a:solidFill>
                  <a:schemeClr val="tx1"/>
                </a:solidFill>
                <a:latin typeface="Century Gothic" panose="020B0502020202020204" pitchFamily="34" charset="0"/>
              </a:rPr>
            </a:br>
            <a:r>
              <a:rPr lang="en-US" sz="2800" b="1" dirty="0">
                <a:solidFill>
                  <a:schemeClr val="tx1"/>
                </a:solidFill>
                <a:latin typeface="Century Gothic" panose="020B0502020202020204" pitchFamily="34" charset="0"/>
              </a:rPr>
              <a:t>English Language Arts</a:t>
            </a:r>
            <a:endParaRPr lang="en-US" sz="2800" dirty="0">
              <a:solidFill>
                <a:schemeClr val="tx1"/>
              </a:solidFill>
              <a:latin typeface="Century Gothic" panose="020B0502020202020204" pitchFamily="34" charset="0"/>
            </a:endParaRPr>
          </a:p>
        </p:txBody>
      </p:sp>
      <p:graphicFrame>
        <p:nvGraphicFramePr>
          <p:cNvPr id="3" name="Content Placeholder 4">
            <a:extLst>
              <a:ext uri="{FF2B5EF4-FFF2-40B4-BE49-F238E27FC236}">
                <a16:creationId xmlns:a16="http://schemas.microsoft.com/office/drawing/2014/main" id="{C3AE5C64-2F60-EC80-7D4F-4AA62ABB67FD}"/>
              </a:ext>
            </a:extLst>
          </p:cNvPr>
          <p:cNvGraphicFramePr>
            <a:graphicFrameLocks/>
          </p:cNvGraphicFramePr>
          <p:nvPr>
            <p:extLst>
              <p:ext uri="{D42A27DB-BD31-4B8C-83A1-F6EECF244321}">
                <p14:modId xmlns:p14="http://schemas.microsoft.com/office/powerpoint/2010/main" val="1864805000"/>
              </p:ext>
            </p:extLst>
          </p:nvPr>
        </p:nvGraphicFramePr>
        <p:xfrm>
          <a:off x="769434" y="1797907"/>
          <a:ext cx="11251581" cy="3085710"/>
        </p:xfrm>
        <a:graphic>
          <a:graphicData uri="http://schemas.openxmlformats.org/drawingml/2006/table">
            <a:tbl>
              <a:tblPr firstRow="1" bandRow="1">
                <a:tableStyleId>{5C22544A-7EE6-4342-B048-85BDC9FD1C3A}</a:tableStyleId>
              </a:tblPr>
              <a:tblGrid>
                <a:gridCol w="1416205">
                  <a:extLst>
                    <a:ext uri="{9D8B030D-6E8A-4147-A177-3AD203B41FA5}">
                      <a16:colId xmlns:a16="http://schemas.microsoft.com/office/drawing/2014/main" val="20000"/>
                    </a:ext>
                  </a:extLst>
                </a:gridCol>
                <a:gridCol w="791737">
                  <a:extLst>
                    <a:ext uri="{9D8B030D-6E8A-4147-A177-3AD203B41FA5}">
                      <a16:colId xmlns:a16="http://schemas.microsoft.com/office/drawing/2014/main" val="20001"/>
                    </a:ext>
                  </a:extLst>
                </a:gridCol>
                <a:gridCol w="936702">
                  <a:extLst>
                    <a:ext uri="{9D8B030D-6E8A-4147-A177-3AD203B41FA5}">
                      <a16:colId xmlns:a16="http://schemas.microsoft.com/office/drawing/2014/main" val="20002"/>
                    </a:ext>
                  </a:extLst>
                </a:gridCol>
                <a:gridCol w="789843">
                  <a:extLst>
                    <a:ext uri="{9D8B030D-6E8A-4147-A177-3AD203B41FA5}">
                      <a16:colId xmlns:a16="http://schemas.microsoft.com/office/drawing/2014/main" val="20004"/>
                    </a:ext>
                  </a:extLst>
                </a:gridCol>
                <a:gridCol w="1128167">
                  <a:extLst>
                    <a:ext uri="{9D8B030D-6E8A-4147-A177-3AD203B41FA5}">
                      <a16:colId xmlns:a16="http://schemas.microsoft.com/office/drawing/2014/main" val="20005"/>
                    </a:ext>
                  </a:extLst>
                </a:gridCol>
                <a:gridCol w="848254">
                  <a:extLst>
                    <a:ext uri="{9D8B030D-6E8A-4147-A177-3AD203B41FA5}">
                      <a16:colId xmlns:a16="http://schemas.microsoft.com/office/drawing/2014/main" val="20007"/>
                    </a:ext>
                  </a:extLst>
                </a:gridCol>
                <a:gridCol w="1270478">
                  <a:extLst>
                    <a:ext uri="{9D8B030D-6E8A-4147-A177-3AD203B41FA5}">
                      <a16:colId xmlns:a16="http://schemas.microsoft.com/office/drawing/2014/main" val="20008"/>
                    </a:ext>
                  </a:extLst>
                </a:gridCol>
                <a:gridCol w="933472">
                  <a:extLst>
                    <a:ext uri="{9D8B030D-6E8A-4147-A177-3AD203B41FA5}">
                      <a16:colId xmlns:a16="http://schemas.microsoft.com/office/drawing/2014/main" val="20010"/>
                    </a:ext>
                  </a:extLst>
                </a:gridCol>
                <a:gridCol w="1143394">
                  <a:extLst>
                    <a:ext uri="{9D8B030D-6E8A-4147-A177-3AD203B41FA5}">
                      <a16:colId xmlns:a16="http://schemas.microsoft.com/office/drawing/2014/main" val="20011"/>
                    </a:ext>
                  </a:extLst>
                </a:gridCol>
                <a:gridCol w="971915">
                  <a:extLst>
                    <a:ext uri="{9D8B030D-6E8A-4147-A177-3AD203B41FA5}">
                      <a16:colId xmlns:a16="http://schemas.microsoft.com/office/drawing/2014/main" val="20013"/>
                    </a:ext>
                  </a:extLst>
                </a:gridCol>
                <a:gridCol w="1021414">
                  <a:extLst>
                    <a:ext uri="{9D8B030D-6E8A-4147-A177-3AD203B41FA5}">
                      <a16:colId xmlns:a16="http://schemas.microsoft.com/office/drawing/2014/main" val="20014"/>
                    </a:ext>
                  </a:extLst>
                </a:gridCol>
              </a:tblGrid>
              <a:tr h="1043991">
                <a:tc>
                  <a:txBody>
                    <a:bodyPr/>
                    <a:lstStyle/>
                    <a:p>
                      <a:endParaRPr lang="en-US" sz="1100" dirty="0"/>
                    </a:p>
                  </a:txBody>
                  <a:tcPr marL="68580" marR="68580" marT="34290" marB="34290"/>
                </a:tc>
                <a:tc gridSpan="2">
                  <a:txBody>
                    <a:bodyPr/>
                    <a:lstStyle/>
                    <a:p>
                      <a:pPr algn="ctr"/>
                      <a:r>
                        <a:rPr lang="en-US" sz="1800" b="0" dirty="0">
                          <a:solidFill>
                            <a:schemeClr val="tx1"/>
                          </a:solidFill>
                          <a:latin typeface="Century Gothic" panose="020B0502020202020204" pitchFamily="34" charset="0"/>
                        </a:rPr>
                        <a:t>Not Yet</a:t>
                      </a:r>
                      <a:r>
                        <a:rPr lang="en-US" sz="1800" b="0" baseline="0" dirty="0">
                          <a:solidFill>
                            <a:schemeClr val="tx1"/>
                          </a:solidFill>
                          <a:latin typeface="Century Gothic" panose="020B0502020202020204" pitchFamily="34" charset="0"/>
                        </a:rPr>
                        <a:t> Meeting Expectations</a:t>
                      </a:r>
                    </a:p>
                    <a:p>
                      <a:pPr algn="ctr"/>
                      <a:r>
                        <a:rPr lang="en-US" sz="1800" b="0" baseline="0" dirty="0">
                          <a:solidFill>
                            <a:schemeClr val="tx1"/>
                          </a:solidFill>
                          <a:latin typeface="Century Gothic" panose="020B0502020202020204" pitchFamily="34" charset="0"/>
                        </a:rPr>
                        <a:t>(Level 1)</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dirty="0"/>
                    </a:p>
                  </a:txBody>
                  <a:tcPr/>
                </a:tc>
                <a:tc gridSpan="2">
                  <a:txBody>
                    <a:bodyPr/>
                    <a:lstStyle/>
                    <a:p>
                      <a:pPr algn="ctr"/>
                      <a:r>
                        <a:rPr lang="en-US" sz="1800" b="0" dirty="0">
                          <a:solidFill>
                            <a:schemeClr val="tx1"/>
                          </a:solidFill>
                          <a:latin typeface="Century Gothic" panose="020B0502020202020204" pitchFamily="34" charset="0"/>
                        </a:rPr>
                        <a:t>Partially Meeting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 2)</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Approaching Expectations</a:t>
                      </a:r>
                    </a:p>
                    <a:p>
                      <a:pPr algn="ctr"/>
                      <a:r>
                        <a:rPr lang="en-US" sz="1800" b="0" dirty="0">
                          <a:solidFill>
                            <a:schemeClr val="tx1"/>
                          </a:solidFill>
                          <a:latin typeface="Century Gothic" panose="020B0502020202020204" pitchFamily="34" charset="0"/>
                        </a:rPr>
                        <a:t> (Level 3)</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Meeting </a:t>
                      </a:r>
                    </a:p>
                    <a:p>
                      <a:pPr algn="ctr"/>
                      <a:r>
                        <a:rPr lang="en-US" sz="1800" b="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 (Level 4)</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Exceeding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 (Level 5)</a:t>
                      </a:r>
                    </a:p>
                  </a:txBody>
                  <a:tcPr marL="68580" marR="68580" marT="34290" marB="34290"/>
                </a:tc>
                <a:tc hMerge="1">
                  <a:txBody>
                    <a:bodyPr/>
                    <a:lstStyle/>
                    <a:p>
                      <a:endParaRPr lang="en-US" sz="1400" dirty="0"/>
                    </a:p>
                  </a:txBody>
                  <a:tcPr/>
                </a:tc>
                <a:extLst>
                  <a:ext uri="{0D108BD9-81ED-4DB2-BD59-A6C34878D82A}">
                    <a16:rowId xmlns:a16="http://schemas.microsoft.com/office/drawing/2014/main" val="10000"/>
                  </a:ext>
                </a:extLst>
              </a:tr>
              <a:tr h="375379">
                <a:tc>
                  <a:txBody>
                    <a:bodyPr/>
                    <a:lstStyle/>
                    <a:p>
                      <a:pPr algn="ctr"/>
                      <a:endParaRPr lang="en-US" sz="1100" b="0" u="none" dirty="0">
                        <a:solidFill>
                          <a:schemeClr val="tx1"/>
                        </a:solidFill>
                        <a:latin typeface="Century Gothic" panose="020B0502020202020204" pitchFamily="34" charset="0"/>
                      </a:endParaRP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8376">
                <a:tc>
                  <a:txBody>
                    <a:bodyPr/>
                    <a:lstStyle/>
                    <a:p>
                      <a:pPr algn="ctr"/>
                      <a:r>
                        <a:rPr lang="en-US" sz="1100" b="0" u="none" dirty="0">
                          <a:solidFill>
                            <a:schemeClr val="tx1"/>
                          </a:solidFill>
                          <a:latin typeface="Century Gothic" panose="020B0502020202020204" pitchFamily="34" charset="0"/>
                        </a:rPr>
                        <a:t>Grade 6</a:t>
                      </a:r>
                    </a:p>
                    <a:p>
                      <a:pPr algn="ctr"/>
                      <a:r>
                        <a:rPr lang="en-US" sz="1100" b="0" u="none" dirty="0">
                          <a:solidFill>
                            <a:schemeClr val="tx1"/>
                          </a:solidFill>
                          <a:latin typeface="Century Gothic" panose="020B0502020202020204" pitchFamily="34" charset="0"/>
                        </a:rPr>
                        <a:t>(2019 – 3</a:t>
                      </a:r>
                      <a:r>
                        <a:rPr lang="en-US" sz="1100" b="0" u="none" baseline="30000" dirty="0">
                          <a:solidFill>
                            <a:schemeClr val="tx1"/>
                          </a:solidFill>
                          <a:latin typeface="Century Gothic" panose="020B0502020202020204" pitchFamily="34" charset="0"/>
                        </a:rPr>
                        <a:t>rd</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35%</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01890">
                <a:tc>
                  <a:txBody>
                    <a:bodyPr/>
                    <a:lstStyle/>
                    <a:p>
                      <a:pPr algn="ctr"/>
                      <a:r>
                        <a:rPr lang="en-US" sz="1100" b="0" u="none" dirty="0">
                          <a:solidFill>
                            <a:schemeClr val="tx1"/>
                          </a:solidFill>
                          <a:latin typeface="Century Gothic" panose="020B0502020202020204" pitchFamily="34" charset="0"/>
                        </a:rPr>
                        <a:t>Grade 7</a:t>
                      </a:r>
                    </a:p>
                    <a:p>
                      <a:pPr algn="ctr"/>
                      <a:r>
                        <a:rPr lang="en-US" sz="1100" b="0" u="none" dirty="0">
                          <a:solidFill>
                            <a:schemeClr val="tx1"/>
                          </a:solidFill>
                          <a:latin typeface="Century Gothic" panose="020B0502020202020204" pitchFamily="34" charset="0"/>
                        </a:rPr>
                        <a:t>(2019 – 4</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42%</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14205">
                <a:tc>
                  <a:txBody>
                    <a:bodyPr/>
                    <a:lstStyle/>
                    <a:p>
                      <a:pPr algn="ctr"/>
                      <a:r>
                        <a:rPr lang="en-US" sz="1100" b="0" u="none" dirty="0">
                          <a:solidFill>
                            <a:schemeClr val="tx1"/>
                          </a:solidFill>
                          <a:latin typeface="Century Gothic" panose="020B0502020202020204" pitchFamily="34" charset="0"/>
                        </a:rPr>
                        <a:t>Grade 8 </a:t>
                      </a:r>
                    </a:p>
                    <a:p>
                      <a:pPr algn="ctr"/>
                      <a:r>
                        <a:rPr lang="en-US" sz="1100" b="0" u="none" dirty="0">
                          <a:solidFill>
                            <a:schemeClr val="tx1"/>
                          </a:solidFill>
                          <a:latin typeface="Century Gothic" panose="020B0502020202020204" pitchFamily="34" charset="0"/>
                        </a:rPr>
                        <a:t>(2019 – 5</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63%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31%</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259A570D-1755-27C9-5D78-53569671F04E}"/>
              </a:ext>
            </a:extLst>
          </p:cNvPr>
          <p:cNvSpPr txBox="1"/>
          <p:nvPr/>
        </p:nvSpPr>
        <p:spPr>
          <a:xfrm>
            <a:off x="1295400" y="5441795"/>
            <a:ext cx="10727617" cy="369332"/>
          </a:xfrm>
          <a:prstGeom prst="rect">
            <a:avLst/>
          </a:prstGeom>
          <a:noFill/>
        </p:spPr>
        <p:txBody>
          <a:bodyPr wrap="none" rtlCol="0">
            <a:spAutoFit/>
          </a:bodyPr>
          <a:lstStyle/>
          <a:p>
            <a:r>
              <a:rPr lang="en-US" dirty="0">
                <a:latin typeface="Century Gothic" panose="020B0502020202020204" pitchFamily="34" charset="0"/>
              </a:rPr>
              <a:t>* Year to year comparative data not available due to 2020-2021 cancelation of NJSLA scores. </a:t>
            </a:r>
          </a:p>
        </p:txBody>
      </p:sp>
    </p:spTree>
    <p:extLst>
      <p:ext uri="{BB962C8B-B14F-4D97-AF65-F5344CB8AC3E}">
        <p14:creationId xmlns:p14="http://schemas.microsoft.com/office/powerpoint/2010/main" val="48463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97329"/>
            <a:ext cx="9601200" cy="1485900"/>
          </a:xfrm>
        </p:spPr>
        <p:txBody>
          <a:bodyPr>
            <a:normAutofit fontScale="90000"/>
          </a:bodyPr>
          <a:lstStyle/>
          <a:p>
            <a:r>
              <a:rPr lang="en-US" dirty="0">
                <a:latin typeface="Century Gothic" panose="020B0502020202020204" pitchFamily="34" charset="0"/>
              </a:rPr>
              <a:t>Grade 3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br>
              <a:rPr lang="en-US" dirty="0">
                <a:latin typeface="Century Gothic" panose="020B0502020202020204" pitchFamily="34" charset="0"/>
              </a:rPr>
            </a:b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632540814"/>
              </p:ext>
            </p:extLst>
          </p:nvPr>
        </p:nvGraphicFramePr>
        <p:xfrm>
          <a:off x="1219201" y="1859074"/>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902107238"/>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184916350"/>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4201391876"/>
                    </a:ext>
                  </a:extLst>
                </a:gridCol>
              </a:tblGrid>
              <a:tr h="1288237">
                <a:tc>
                  <a:txBody>
                    <a:bodyPr/>
                    <a:lstStyle/>
                    <a:p>
                      <a:pPr algn="ctr"/>
                      <a:r>
                        <a:rPr lang="en-US" sz="1800" b="0" dirty="0">
                          <a:solidFill>
                            <a:schemeClr val="tx1"/>
                          </a:solidFill>
                          <a:latin typeface="Century Gothic" panose="020B0502020202020204" pitchFamily="34" charset="0"/>
                        </a:rPr>
                        <a:t>33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916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73885"/>
            <a:ext cx="9601200" cy="1485900"/>
          </a:xfrm>
        </p:spPr>
        <p:txBody>
          <a:bodyPr>
            <a:normAutofit fontScale="90000"/>
          </a:bodyPr>
          <a:lstStyle/>
          <a:p>
            <a:r>
              <a:rPr lang="en-US" dirty="0">
                <a:latin typeface="Century Gothic" panose="020B0502020202020204" pitchFamily="34" charset="0"/>
              </a:rPr>
              <a:t>Grade 4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972595293"/>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3367085548"/>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990025499"/>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948124733"/>
                    </a:ext>
                  </a:extLst>
                </a:gridCol>
              </a:tblGrid>
              <a:tr h="1288237">
                <a:tc>
                  <a:txBody>
                    <a:bodyPr/>
                    <a:lstStyle/>
                    <a:p>
                      <a:pPr algn="ctr"/>
                      <a:r>
                        <a:rPr lang="en-US" sz="1800" b="0" dirty="0">
                          <a:solidFill>
                            <a:schemeClr val="tx1"/>
                          </a:solidFill>
                          <a:latin typeface="Century Gothic" panose="020B0502020202020204" pitchFamily="34" charset="0"/>
                        </a:rPr>
                        <a:t>43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54868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16877"/>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088898424"/>
              </p:ext>
            </p:extLst>
          </p:nvPr>
        </p:nvGraphicFramePr>
        <p:xfrm>
          <a:off x="1219201" y="1870799"/>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3221801396"/>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447575979"/>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3203225678"/>
                    </a:ext>
                  </a:extLst>
                </a:gridCol>
              </a:tblGrid>
              <a:tr h="1288237">
                <a:tc>
                  <a:txBody>
                    <a:bodyPr/>
                    <a:lstStyle/>
                    <a:p>
                      <a:pPr algn="ctr"/>
                      <a:r>
                        <a:rPr lang="en-US" sz="1800" b="0" dirty="0">
                          <a:solidFill>
                            <a:schemeClr val="tx1"/>
                          </a:solidFill>
                          <a:latin typeface="Century Gothic" panose="020B0502020202020204" pitchFamily="34" charset="0"/>
                        </a:rPr>
                        <a:t>37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70%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57%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4927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58261"/>
            <a:ext cx="9601200" cy="1485900"/>
          </a:xfrm>
        </p:spPr>
        <p:txBody>
          <a:bodyPr>
            <a:normAutofit fontScale="90000"/>
          </a:bodyPr>
          <a:lstStyle/>
          <a:p>
            <a:r>
              <a:rPr lang="en-US" dirty="0">
                <a:latin typeface="Century Gothic" panose="020B0502020202020204" pitchFamily="34" charset="0"/>
              </a:rPr>
              <a:t>Grade 6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3801090060"/>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2080884467"/>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3660659583"/>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809864264"/>
                    </a:ext>
                  </a:extLst>
                </a:gridCol>
              </a:tblGrid>
              <a:tr h="1288237">
                <a:tc>
                  <a:txBody>
                    <a:bodyPr/>
                    <a:lstStyle/>
                    <a:p>
                      <a:pPr algn="ctr"/>
                      <a:r>
                        <a:rPr lang="en-US" sz="1800" b="0" dirty="0">
                          <a:solidFill>
                            <a:schemeClr val="tx1"/>
                          </a:solidFill>
                          <a:latin typeface="Century Gothic" panose="020B0502020202020204" pitchFamily="34" charset="0"/>
                        </a:rPr>
                        <a:t>26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601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34815"/>
            <a:ext cx="9601200" cy="1485900"/>
          </a:xfrm>
        </p:spPr>
        <p:txBody>
          <a:bodyPr>
            <a:normAutofit fontScale="90000"/>
          </a:bodyPr>
          <a:lstStyle/>
          <a:p>
            <a:r>
              <a:rPr lang="en-US" dirty="0">
                <a:latin typeface="Century Gothic" panose="020B0502020202020204" pitchFamily="34" charset="0"/>
              </a:rPr>
              <a:t>Grade 7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193780147"/>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99657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93431"/>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645F563-696F-522D-3A50-A5FA2DCDCC65}"/>
              </a:ext>
            </a:extLst>
          </p:cNvPr>
          <p:cNvGraphicFramePr>
            <a:graphicFrameLocks/>
          </p:cNvGraphicFramePr>
          <p:nvPr>
            <p:extLst>
              <p:ext uri="{D42A27DB-BD31-4B8C-83A1-F6EECF244321}">
                <p14:modId xmlns:p14="http://schemas.microsoft.com/office/powerpoint/2010/main" val="1405511147"/>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29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77037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1024359" y="222811"/>
            <a:ext cx="9601200" cy="1485900"/>
          </a:xfrm>
        </p:spPr>
        <p:txBody>
          <a:bodyPr>
            <a:noAutofit/>
          </a:bodyPr>
          <a:lstStyle/>
          <a:p>
            <a:r>
              <a:rPr lang="en-US" sz="4000" dirty="0">
                <a:latin typeface="Century Gothic" panose="020B0502020202020204" pitchFamily="34" charset="0"/>
              </a:rPr>
              <a:t>Moonachie’s</a:t>
            </a:r>
            <a:br>
              <a:rPr lang="en-US" sz="4000" dirty="0">
                <a:latin typeface="Century Gothic" panose="020B0502020202020204" pitchFamily="34" charset="0"/>
              </a:rPr>
            </a:br>
            <a:r>
              <a:rPr lang="en-US" sz="4000" dirty="0">
                <a:latin typeface="Century Gothic" panose="020B0502020202020204" pitchFamily="34" charset="0"/>
              </a:rPr>
              <a:t>2022 NJSLA Grade-Level Outcomes</a:t>
            </a:r>
            <a:br>
              <a:rPr lang="en-US" sz="4000" dirty="0">
                <a:latin typeface="Century Gothic" panose="020B0502020202020204" pitchFamily="34" charset="0"/>
              </a:rPr>
            </a:br>
            <a:r>
              <a:rPr lang="en-US" sz="4000" b="1" dirty="0">
                <a:latin typeface="Century Gothic" panose="020B0502020202020204" pitchFamily="34" charset="0"/>
              </a:rPr>
              <a:t>Mathematics</a:t>
            </a:r>
            <a:r>
              <a:rPr lang="en-US" sz="4000" dirty="0">
                <a:latin typeface="Century Gothic" panose="020B0502020202020204" pitchFamily="34" charset="0"/>
              </a:rPr>
              <a:t> </a:t>
            </a: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1678186731"/>
              </p:ext>
            </p:extLst>
          </p:nvPr>
        </p:nvGraphicFramePr>
        <p:xfrm>
          <a:off x="1006997" y="1986506"/>
          <a:ext cx="10822330" cy="4683132"/>
        </p:xfrm>
        <a:graphic>
          <a:graphicData uri="http://schemas.openxmlformats.org/drawingml/2006/table">
            <a:tbl>
              <a:tblPr firstRow="1" lastCol="1" bandRow="1">
                <a:tableStyleId>{5C22544A-7EE6-4342-B048-85BDC9FD1C3A}</a:tableStyleId>
              </a:tblPr>
              <a:tblGrid>
                <a:gridCol w="1021850">
                  <a:extLst>
                    <a:ext uri="{9D8B030D-6E8A-4147-A177-3AD203B41FA5}">
                      <a16:colId xmlns:a16="http://schemas.microsoft.com/office/drawing/2014/main" val="20000"/>
                    </a:ext>
                  </a:extLst>
                </a:gridCol>
                <a:gridCol w="975402">
                  <a:extLst>
                    <a:ext uri="{9D8B030D-6E8A-4147-A177-3AD203B41FA5}">
                      <a16:colId xmlns:a16="http://schemas.microsoft.com/office/drawing/2014/main" val="20001"/>
                    </a:ext>
                  </a:extLst>
                </a:gridCol>
                <a:gridCol w="1137970">
                  <a:extLst>
                    <a:ext uri="{9D8B030D-6E8A-4147-A177-3AD203B41FA5}">
                      <a16:colId xmlns:a16="http://schemas.microsoft.com/office/drawing/2014/main" val="20002"/>
                    </a:ext>
                  </a:extLst>
                </a:gridCol>
                <a:gridCol w="1149583">
                  <a:extLst>
                    <a:ext uri="{9D8B030D-6E8A-4147-A177-3AD203B41FA5}">
                      <a16:colId xmlns:a16="http://schemas.microsoft.com/office/drawing/2014/main" val="20003"/>
                    </a:ext>
                  </a:extLst>
                </a:gridCol>
                <a:gridCol w="1451493">
                  <a:extLst>
                    <a:ext uri="{9D8B030D-6E8A-4147-A177-3AD203B41FA5}">
                      <a16:colId xmlns:a16="http://schemas.microsoft.com/office/drawing/2014/main" val="20004"/>
                    </a:ext>
                  </a:extLst>
                </a:gridCol>
                <a:gridCol w="1405044">
                  <a:extLst>
                    <a:ext uri="{9D8B030D-6E8A-4147-A177-3AD203B41FA5}">
                      <a16:colId xmlns:a16="http://schemas.microsoft.com/office/drawing/2014/main" val="20005"/>
                    </a:ext>
                  </a:extLst>
                </a:gridCol>
                <a:gridCol w="1323762">
                  <a:extLst>
                    <a:ext uri="{9D8B030D-6E8A-4147-A177-3AD203B41FA5}">
                      <a16:colId xmlns:a16="http://schemas.microsoft.com/office/drawing/2014/main" val="20006"/>
                    </a:ext>
                  </a:extLst>
                </a:gridCol>
                <a:gridCol w="1393433">
                  <a:extLst>
                    <a:ext uri="{9D8B030D-6E8A-4147-A177-3AD203B41FA5}">
                      <a16:colId xmlns:a16="http://schemas.microsoft.com/office/drawing/2014/main" val="20007"/>
                    </a:ext>
                  </a:extLst>
                </a:gridCol>
                <a:gridCol w="963793">
                  <a:extLst>
                    <a:ext uri="{9D8B030D-6E8A-4147-A177-3AD203B41FA5}">
                      <a16:colId xmlns:a16="http://schemas.microsoft.com/office/drawing/2014/main" val="20008"/>
                    </a:ext>
                  </a:extLst>
                </a:gridCol>
              </a:tblGrid>
              <a:tr h="907535">
                <a:tc>
                  <a:txBody>
                    <a:bodyPr/>
                    <a:lstStyle/>
                    <a:p>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a:t>
                      </a:r>
                      <a:r>
                        <a:rPr lang="en-US" sz="1400" dirty="0">
                          <a:solidFill>
                            <a:schemeClr val="tx1"/>
                          </a:solidFill>
                          <a:latin typeface="Century Gothic" panose="020B0502020202020204" pitchFamily="34" charset="0"/>
                        </a:rPr>
                        <a:t> (Level 5)</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534036">
                <a:tc>
                  <a:txBody>
                    <a:bodyPr/>
                    <a:lstStyle/>
                    <a:p>
                      <a:r>
                        <a:rPr lang="en-US" sz="1400" dirty="0">
                          <a:solidFill>
                            <a:schemeClr val="tx1"/>
                          </a:solidFill>
                          <a:latin typeface="Century Gothic" panose="020B0502020202020204" pitchFamily="34" charset="0"/>
                        </a:rPr>
                        <a:t>Grade 3</a:t>
                      </a:r>
                    </a:p>
                  </a:txBody>
                  <a:tcPr marL="131024" marR="131024" anchor="ctr"/>
                </a:tc>
                <a:tc>
                  <a:txBody>
                    <a:bodyPr/>
                    <a:lstStyle/>
                    <a:p>
                      <a:pPr algn="ctr"/>
                      <a:r>
                        <a:rPr lang="en-US" sz="1400" dirty="0">
                          <a:solidFill>
                            <a:schemeClr val="tx1"/>
                          </a:solidFill>
                          <a:latin typeface="Century Gothic" panose="020B0502020202020204" pitchFamily="34" charset="0"/>
                        </a:rPr>
                        <a:t>33</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3/33</a:t>
                      </a:r>
                    </a:p>
                  </a:txBody>
                  <a:tcPr marL="131024" marR="131024" anchor="ctr"/>
                </a:tc>
                <a:tc>
                  <a:txBody>
                    <a:bodyPr/>
                    <a:lstStyle/>
                    <a:p>
                      <a:pPr algn="ctr"/>
                      <a:r>
                        <a:rPr lang="en-US" sz="1400" b="1" dirty="0">
                          <a:solidFill>
                            <a:schemeClr val="tx1"/>
                          </a:solidFill>
                          <a:latin typeface="Century Gothic" panose="020B0502020202020204" pitchFamily="34" charset="0"/>
                        </a:rPr>
                        <a:t>6%</a:t>
                      </a:r>
                    </a:p>
                    <a:p>
                      <a:pPr algn="ctr"/>
                      <a:r>
                        <a:rPr lang="en-US" sz="1400" dirty="0">
                          <a:solidFill>
                            <a:schemeClr val="tx1"/>
                          </a:solidFill>
                          <a:latin typeface="Century Gothic" panose="020B0502020202020204" pitchFamily="34" charset="0"/>
                        </a:rPr>
                        <a:t>2/33</a:t>
                      </a:r>
                    </a:p>
                  </a:txBody>
                  <a:tcPr marL="131024" marR="131024" anchor="ctr"/>
                </a:tc>
                <a:tc>
                  <a:txBody>
                    <a:bodyPr/>
                    <a:lstStyle/>
                    <a:p>
                      <a:pPr algn="ctr"/>
                      <a:r>
                        <a:rPr lang="en-US" sz="1400" b="1" dirty="0">
                          <a:solidFill>
                            <a:schemeClr val="tx1"/>
                          </a:solidFill>
                          <a:latin typeface="Century Gothic" panose="020B0502020202020204" pitchFamily="34" charset="0"/>
                        </a:rPr>
                        <a:t>30%</a:t>
                      </a:r>
                    </a:p>
                    <a:p>
                      <a:pPr algn="ctr"/>
                      <a:r>
                        <a:rPr lang="en-US" sz="1400" dirty="0">
                          <a:solidFill>
                            <a:schemeClr val="tx1"/>
                          </a:solidFill>
                          <a:latin typeface="Century Gothic" panose="020B0502020202020204" pitchFamily="34" charset="0"/>
                        </a:rPr>
                        <a:t>10/33</a:t>
                      </a:r>
                    </a:p>
                  </a:txBody>
                  <a:tcPr marL="131024" marR="131024" anchor="ctr"/>
                </a:tc>
                <a:tc>
                  <a:txBody>
                    <a:bodyPr/>
                    <a:lstStyle/>
                    <a:p>
                      <a:pPr algn="ctr"/>
                      <a:r>
                        <a:rPr lang="en-US" sz="1400" b="1"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17/33</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1/33</a:t>
                      </a:r>
                    </a:p>
                  </a:txBody>
                  <a:tcPr marL="131024" marR="131024" anchor="ctr"/>
                </a:tc>
                <a:tc>
                  <a:txBody>
                    <a:bodyPr/>
                    <a:lstStyle/>
                    <a:p>
                      <a:pPr algn="ctr"/>
                      <a:r>
                        <a:rPr lang="en-US" sz="1400" b="1" dirty="0">
                          <a:solidFill>
                            <a:srgbClr val="0070C0"/>
                          </a:solidFill>
                          <a:latin typeface="Century Gothic" panose="020B0502020202020204" pitchFamily="34" charset="0"/>
                        </a:rPr>
                        <a:t>55%</a:t>
                      </a:r>
                    </a:p>
                    <a:p>
                      <a:pPr algn="ctr"/>
                      <a:r>
                        <a:rPr lang="en-US" sz="1400" b="0" dirty="0">
                          <a:solidFill>
                            <a:srgbClr val="0070C0"/>
                          </a:solidFill>
                          <a:latin typeface="Century Gothic" panose="020B0502020202020204" pitchFamily="34" charset="0"/>
                        </a:rPr>
                        <a:t>18/33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46%</a:t>
                      </a:r>
                    </a:p>
                  </a:txBody>
                  <a:tcPr marL="131024" marR="131024" anchor="ctr"/>
                </a:tc>
                <a:extLst>
                  <a:ext uri="{0D108BD9-81ED-4DB2-BD59-A6C34878D82A}">
                    <a16:rowId xmlns:a16="http://schemas.microsoft.com/office/drawing/2014/main" val="10001"/>
                  </a:ext>
                </a:extLst>
              </a:tr>
              <a:tr h="534036">
                <a:tc>
                  <a:txBody>
                    <a:bodyPr/>
                    <a:lstStyle/>
                    <a:p>
                      <a:r>
                        <a:rPr lang="en-US" sz="1400" dirty="0">
                          <a:solidFill>
                            <a:schemeClr val="tx1"/>
                          </a:solidFill>
                          <a:latin typeface="Century Gothic" panose="020B0502020202020204" pitchFamily="34" charset="0"/>
                        </a:rPr>
                        <a:t>Grade 4</a:t>
                      </a:r>
                    </a:p>
                  </a:txBody>
                  <a:tcPr marL="131024" marR="131024" anchor="ctr"/>
                </a:tc>
                <a:tc>
                  <a:txBody>
                    <a:bodyPr/>
                    <a:lstStyle/>
                    <a:p>
                      <a:pPr algn="ctr"/>
                      <a:r>
                        <a:rPr lang="en-US" sz="1400" dirty="0">
                          <a:solidFill>
                            <a:schemeClr val="tx1"/>
                          </a:solidFill>
                          <a:latin typeface="Century Gothic" panose="020B0502020202020204" pitchFamily="34" charset="0"/>
                        </a:rPr>
                        <a:t>44</a:t>
                      </a:r>
                    </a:p>
                  </a:txBody>
                  <a:tcPr marL="131024" marR="131024" anchor="ctr"/>
                </a:tc>
                <a:tc>
                  <a:txBody>
                    <a:bodyPr/>
                    <a:lstStyle/>
                    <a:p>
                      <a:pPr algn="ctr"/>
                      <a:r>
                        <a:rPr lang="en-US" sz="1400" b="1" dirty="0">
                          <a:solidFill>
                            <a:schemeClr val="tx1"/>
                          </a:solidFill>
                          <a:latin typeface="Century Gothic" panose="020B0502020202020204" pitchFamily="34" charset="0"/>
                        </a:rPr>
                        <a:t>2%</a:t>
                      </a:r>
                    </a:p>
                    <a:p>
                      <a:pPr algn="ctr"/>
                      <a:r>
                        <a:rPr lang="en-US" sz="1400" dirty="0">
                          <a:solidFill>
                            <a:schemeClr val="tx1"/>
                          </a:solidFill>
                          <a:latin typeface="Century Gothic" panose="020B0502020202020204" pitchFamily="34" charset="0"/>
                        </a:rPr>
                        <a:t>1/44</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4/44</a:t>
                      </a:r>
                    </a:p>
                  </a:txBody>
                  <a:tcPr marL="131024" marR="131024" anchor="ctr"/>
                </a:tc>
                <a:tc>
                  <a:txBody>
                    <a:bodyPr/>
                    <a:lstStyle/>
                    <a:p>
                      <a:pPr algn="ctr"/>
                      <a:r>
                        <a:rPr lang="en-US" sz="1400" b="1" dirty="0">
                          <a:solidFill>
                            <a:schemeClr val="tx1"/>
                          </a:solidFill>
                          <a:latin typeface="Century Gothic" panose="020B0502020202020204" pitchFamily="34" charset="0"/>
                        </a:rPr>
                        <a:t>25%</a:t>
                      </a:r>
                    </a:p>
                    <a:p>
                      <a:pPr algn="ctr"/>
                      <a:r>
                        <a:rPr lang="en-US" sz="1400" dirty="0">
                          <a:solidFill>
                            <a:schemeClr val="tx1"/>
                          </a:solidFill>
                          <a:latin typeface="Century Gothic" panose="020B0502020202020204" pitchFamily="34" charset="0"/>
                        </a:rPr>
                        <a:t>11/44</a:t>
                      </a:r>
                    </a:p>
                  </a:txBody>
                  <a:tcPr marL="131024" marR="131024" anchor="ctr"/>
                </a:tc>
                <a:tc>
                  <a:txBody>
                    <a:bodyPr/>
                    <a:lstStyle/>
                    <a:p>
                      <a:pPr algn="ctr"/>
                      <a:r>
                        <a:rPr lang="en-US" sz="1400" b="1"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23/44</a:t>
                      </a:r>
                    </a:p>
                  </a:txBody>
                  <a:tcPr marL="131024" marR="131024" anchor="ctr"/>
                </a:tc>
                <a:tc>
                  <a:txBody>
                    <a:bodyPr/>
                    <a:lstStyle/>
                    <a:p>
                      <a:pPr algn="ctr"/>
                      <a:r>
                        <a:rPr lang="en-US" sz="1400" b="1" dirty="0">
                          <a:solidFill>
                            <a:schemeClr val="tx1"/>
                          </a:solidFill>
                          <a:latin typeface="Century Gothic" panose="020B0502020202020204" pitchFamily="34" charset="0"/>
                        </a:rPr>
                        <a:t>11%</a:t>
                      </a:r>
                    </a:p>
                    <a:p>
                      <a:pPr algn="ctr"/>
                      <a:r>
                        <a:rPr lang="en-US" sz="1400" dirty="0">
                          <a:solidFill>
                            <a:schemeClr val="tx1"/>
                          </a:solidFill>
                          <a:latin typeface="Century Gothic" panose="020B0502020202020204" pitchFamily="34" charset="0"/>
                        </a:rPr>
                        <a:t>5/44</a:t>
                      </a:r>
                    </a:p>
                  </a:txBody>
                  <a:tcPr marL="131024" marR="131024" anchor="ctr"/>
                </a:tc>
                <a:tc>
                  <a:txBody>
                    <a:bodyPr/>
                    <a:lstStyle/>
                    <a:p>
                      <a:pPr algn="ctr"/>
                      <a:r>
                        <a:rPr lang="en-US" sz="1400" b="1" dirty="0">
                          <a:solidFill>
                            <a:srgbClr val="0070C0"/>
                          </a:solidFill>
                          <a:latin typeface="Century Gothic" panose="020B0502020202020204" pitchFamily="34" charset="0"/>
                        </a:rPr>
                        <a:t>63%</a:t>
                      </a:r>
                    </a:p>
                    <a:p>
                      <a:pPr algn="ctr"/>
                      <a:r>
                        <a:rPr lang="en-US" sz="1400" b="0" dirty="0">
                          <a:solidFill>
                            <a:srgbClr val="0070C0"/>
                          </a:solidFill>
                          <a:latin typeface="Century Gothic" panose="020B0502020202020204" pitchFamily="34" charset="0"/>
                        </a:rPr>
                        <a:t>28/44</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39%</a:t>
                      </a:r>
                    </a:p>
                  </a:txBody>
                  <a:tcPr marL="131024" marR="131024" anchor="ctr"/>
                </a:tc>
                <a:extLst>
                  <a:ext uri="{0D108BD9-81ED-4DB2-BD59-A6C34878D82A}">
                    <a16:rowId xmlns:a16="http://schemas.microsoft.com/office/drawing/2014/main" val="10002"/>
                  </a:ext>
                </a:extLst>
              </a:tr>
              <a:tr h="534036">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37</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0/37</a:t>
                      </a:r>
                    </a:p>
                  </a:txBody>
                  <a:tcPr marL="131024" marR="131024" anchor="ctr"/>
                </a:tc>
                <a:tc>
                  <a:txBody>
                    <a:bodyPr/>
                    <a:lstStyle/>
                    <a:p>
                      <a:pPr algn="ctr"/>
                      <a:r>
                        <a:rPr lang="en-US" sz="1400" b="1"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9/37</a:t>
                      </a:r>
                    </a:p>
                  </a:txBody>
                  <a:tcPr marL="131024" marR="131024" anchor="ctr"/>
                </a:tc>
                <a:tc>
                  <a:txBody>
                    <a:bodyPr/>
                    <a:lstStyle/>
                    <a:p>
                      <a:pPr algn="ctr"/>
                      <a:r>
                        <a:rPr lang="en-US" sz="1400" b="1" dirty="0">
                          <a:solidFill>
                            <a:schemeClr val="tx1"/>
                          </a:solidFill>
                          <a:latin typeface="Century Gothic" panose="020B0502020202020204" pitchFamily="34" charset="0"/>
                        </a:rPr>
                        <a:t>27%</a:t>
                      </a:r>
                    </a:p>
                    <a:p>
                      <a:pPr algn="ctr"/>
                      <a:r>
                        <a:rPr lang="en-US" sz="1400" dirty="0">
                          <a:solidFill>
                            <a:schemeClr val="tx1"/>
                          </a:solidFill>
                          <a:latin typeface="Century Gothic" panose="020B0502020202020204" pitchFamily="34" charset="0"/>
                        </a:rPr>
                        <a:t>10/37</a:t>
                      </a:r>
                    </a:p>
                  </a:txBody>
                  <a:tcPr marL="131024" marR="131024" anchor="ctr"/>
                </a:tc>
                <a:tc>
                  <a:txBody>
                    <a:bodyPr/>
                    <a:lstStyle/>
                    <a:p>
                      <a:pPr algn="ctr"/>
                      <a:r>
                        <a:rPr lang="en-US" sz="1400" b="1" dirty="0">
                          <a:solidFill>
                            <a:schemeClr val="tx1"/>
                          </a:solidFill>
                          <a:latin typeface="Century Gothic" panose="020B0502020202020204" pitchFamily="34" charset="0"/>
                        </a:rPr>
                        <a:t>41%</a:t>
                      </a:r>
                    </a:p>
                    <a:p>
                      <a:pPr algn="ctr"/>
                      <a:r>
                        <a:rPr lang="en-US" sz="1400" dirty="0">
                          <a:solidFill>
                            <a:schemeClr val="tx1"/>
                          </a:solidFill>
                          <a:latin typeface="Century Gothic" panose="020B0502020202020204" pitchFamily="34" charset="0"/>
                        </a:rPr>
                        <a:t>15/37</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3/37</a:t>
                      </a:r>
                    </a:p>
                  </a:txBody>
                  <a:tcPr marL="131024" marR="131024" anchor="ctr"/>
                </a:tc>
                <a:tc>
                  <a:txBody>
                    <a:bodyPr/>
                    <a:lstStyle/>
                    <a:p>
                      <a:pPr algn="ctr"/>
                      <a:r>
                        <a:rPr lang="en-US" sz="1400" b="1" dirty="0">
                          <a:solidFill>
                            <a:srgbClr val="0070C0"/>
                          </a:solidFill>
                          <a:latin typeface="Century Gothic" panose="020B0502020202020204" pitchFamily="34" charset="0"/>
                        </a:rPr>
                        <a:t>49%</a:t>
                      </a:r>
                    </a:p>
                    <a:p>
                      <a:pPr algn="ctr"/>
                      <a:r>
                        <a:rPr lang="en-US" sz="1400" b="0" dirty="0">
                          <a:solidFill>
                            <a:srgbClr val="0070C0"/>
                          </a:solidFill>
                          <a:latin typeface="Century Gothic" panose="020B0502020202020204" pitchFamily="34" charset="0"/>
                        </a:rPr>
                        <a:t>18/37</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36%</a:t>
                      </a:r>
                    </a:p>
                  </a:txBody>
                  <a:tcPr marL="131024" marR="131024" anchor="ctr"/>
                </a:tc>
                <a:extLst>
                  <a:ext uri="{0D108BD9-81ED-4DB2-BD59-A6C34878D82A}">
                    <a16:rowId xmlns:a16="http://schemas.microsoft.com/office/drawing/2014/main" val="10003"/>
                  </a:ext>
                </a:extLst>
              </a:tr>
              <a:tr h="534036">
                <a:tc>
                  <a:txBody>
                    <a:bodyPr/>
                    <a:lstStyle/>
                    <a:p>
                      <a:r>
                        <a:rPr lang="en-US" sz="1400" dirty="0">
                          <a:solidFill>
                            <a:schemeClr val="tx1"/>
                          </a:solidFill>
                          <a:latin typeface="Century Gothic" panose="020B0502020202020204" pitchFamily="34" charset="0"/>
                        </a:rPr>
                        <a:t>Grade 6</a:t>
                      </a:r>
                    </a:p>
                  </a:txBody>
                  <a:tcPr marL="131024" marR="131024" anchor="ctr"/>
                </a:tc>
                <a:tc>
                  <a:txBody>
                    <a:bodyPr/>
                    <a:lstStyle/>
                    <a:p>
                      <a:pPr algn="ctr"/>
                      <a:r>
                        <a:rPr lang="en-US" sz="1400" dirty="0">
                          <a:solidFill>
                            <a:schemeClr val="tx1"/>
                          </a:solidFill>
                          <a:latin typeface="Century Gothic" panose="020B0502020202020204" pitchFamily="34" charset="0"/>
                        </a:rPr>
                        <a:t>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chemeClr val="tx1"/>
                          </a:solidFill>
                          <a:latin typeface="Century Gothic" panose="020B0502020202020204" pitchFamily="34" charset="0"/>
                        </a:rPr>
                        <a:t>23%</a:t>
                      </a:r>
                    </a:p>
                    <a:p>
                      <a:pPr algn="ctr"/>
                      <a:r>
                        <a:rPr lang="en-US" sz="1400" dirty="0">
                          <a:solidFill>
                            <a:schemeClr val="tx1"/>
                          </a:solidFill>
                          <a:latin typeface="Century Gothic" panose="020B0502020202020204" pitchFamily="34" charset="0"/>
                        </a:rPr>
                        <a:t>6/26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5/26</a:t>
                      </a:r>
                    </a:p>
                  </a:txBody>
                  <a:tcPr marL="131024" marR="131024" anchor="ctr"/>
                </a:tc>
                <a:tc>
                  <a:txBody>
                    <a:bodyPr/>
                    <a:lstStyle/>
                    <a:p>
                      <a:pPr algn="ctr"/>
                      <a:r>
                        <a:rPr lang="en-US" sz="1400" b="1" dirty="0">
                          <a:solidFill>
                            <a:schemeClr val="tx1"/>
                          </a:solidFill>
                          <a:latin typeface="Century Gothic" panose="020B0502020202020204" pitchFamily="34" charset="0"/>
                        </a:rPr>
                        <a:t>50%</a:t>
                      </a:r>
                    </a:p>
                    <a:p>
                      <a:pPr algn="ctr"/>
                      <a:r>
                        <a:rPr lang="en-US" sz="1400" dirty="0">
                          <a:solidFill>
                            <a:schemeClr val="tx1"/>
                          </a:solidFill>
                          <a:latin typeface="Century Gothic" panose="020B0502020202020204" pitchFamily="34" charset="0"/>
                        </a:rPr>
                        <a:t>13/26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rgbClr val="0070C0"/>
                          </a:solidFill>
                          <a:latin typeface="Century Gothic" panose="020B0502020202020204" pitchFamily="34" charset="0"/>
                        </a:rPr>
                        <a:t>54%</a:t>
                      </a:r>
                    </a:p>
                    <a:p>
                      <a:pPr algn="ctr"/>
                      <a:r>
                        <a:rPr lang="en-US" sz="1400" dirty="0">
                          <a:solidFill>
                            <a:srgbClr val="0070C0"/>
                          </a:solidFill>
                          <a:latin typeface="Century Gothic" panose="020B0502020202020204" pitchFamily="34" charset="0"/>
                        </a:rPr>
                        <a:t>14/26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31%</a:t>
                      </a:r>
                    </a:p>
                  </a:txBody>
                  <a:tcPr marL="131024" marR="131024" anchor="ctr"/>
                </a:tc>
                <a:extLst>
                  <a:ext uri="{0D108BD9-81ED-4DB2-BD59-A6C34878D82A}">
                    <a16:rowId xmlns:a16="http://schemas.microsoft.com/office/drawing/2014/main" val="10004"/>
                  </a:ext>
                </a:extLst>
              </a:tr>
              <a:tr h="534036">
                <a:tc>
                  <a:txBody>
                    <a:bodyPr/>
                    <a:lstStyle/>
                    <a:p>
                      <a:r>
                        <a:rPr lang="en-US" sz="1400" dirty="0">
                          <a:solidFill>
                            <a:schemeClr val="tx1"/>
                          </a:solidFill>
                          <a:latin typeface="Century Gothic" panose="020B0502020202020204" pitchFamily="34" charset="0"/>
                        </a:rPr>
                        <a:t>Grade 7</a:t>
                      </a:r>
                    </a:p>
                  </a:txBody>
                  <a:tcPr marL="131024" marR="131024" anchor="ctr"/>
                </a:tc>
                <a:tc>
                  <a:txBody>
                    <a:bodyPr/>
                    <a:lstStyle/>
                    <a:p>
                      <a:pPr algn="ctr"/>
                      <a:r>
                        <a:rPr lang="en-US" sz="1400" dirty="0">
                          <a:solidFill>
                            <a:schemeClr val="tx1"/>
                          </a:solidFill>
                          <a:latin typeface="Century Gothic" panose="020B0502020202020204" pitchFamily="34" charset="0"/>
                        </a:rPr>
                        <a:t>36</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7/36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3/36</a:t>
                      </a:r>
                    </a:p>
                  </a:txBody>
                  <a:tcPr marL="131024" marR="131024" anchor="ctr"/>
                </a:tc>
                <a:tc>
                  <a:txBody>
                    <a:bodyPr/>
                    <a:lstStyle/>
                    <a:p>
                      <a:pPr algn="ctr"/>
                      <a:r>
                        <a:rPr lang="en-US" sz="1400" b="1" dirty="0">
                          <a:solidFill>
                            <a:srgbClr val="0070C0"/>
                          </a:solidFill>
                          <a:latin typeface="Century Gothic" panose="020B0502020202020204" pitchFamily="34" charset="0"/>
                        </a:rPr>
                        <a:t>44%</a:t>
                      </a:r>
                    </a:p>
                    <a:p>
                      <a:pPr algn="ctr"/>
                      <a:r>
                        <a:rPr lang="en-US" sz="1400" dirty="0">
                          <a:solidFill>
                            <a:srgbClr val="0070C0"/>
                          </a:solidFill>
                          <a:latin typeface="Century Gothic" panose="020B0502020202020204" pitchFamily="34" charset="0"/>
                        </a:rPr>
                        <a:t>16/36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31%</a:t>
                      </a:r>
                    </a:p>
                  </a:txBody>
                  <a:tcPr marL="131024" marR="131024" anchor="ctr"/>
                </a:tc>
                <a:extLst>
                  <a:ext uri="{0D108BD9-81ED-4DB2-BD59-A6C34878D82A}">
                    <a16:rowId xmlns:a16="http://schemas.microsoft.com/office/drawing/2014/main" val="10005"/>
                  </a:ext>
                </a:extLst>
              </a:tr>
              <a:tr h="534036">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16</a:t>
                      </a:r>
                    </a:p>
                  </a:txBody>
                  <a:tcPr marL="131024" marR="131024" anchor="ctr"/>
                </a:tc>
                <a:tc>
                  <a:txBody>
                    <a:bodyPr/>
                    <a:lstStyle/>
                    <a:p>
                      <a:pPr algn="ctr"/>
                      <a:r>
                        <a:rPr lang="en-US" sz="1400" b="1" dirty="0">
                          <a:solidFill>
                            <a:schemeClr val="tx1"/>
                          </a:solidFill>
                          <a:latin typeface="Century Gothic" panose="020B0502020202020204" pitchFamily="34" charset="0"/>
                        </a:rPr>
                        <a:t>38%</a:t>
                      </a:r>
                    </a:p>
                    <a:p>
                      <a:pPr algn="ctr"/>
                      <a:r>
                        <a:rPr lang="en-US" sz="1400" dirty="0">
                          <a:solidFill>
                            <a:schemeClr val="tx1"/>
                          </a:solidFill>
                          <a:latin typeface="Century Gothic" panose="020B0502020202020204" pitchFamily="34" charset="0"/>
                        </a:rPr>
                        <a:t>6/16</a:t>
                      </a:r>
                    </a:p>
                  </a:txBody>
                  <a:tcPr marL="131024" marR="131024" anchor="ctr"/>
                </a:tc>
                <a:tc>
                  <a:txBody>
                    <a:bodyPr/>
                    <a:lstStyle/>
                    <a:p>
                      <a:pPr algn="ctr"/>
                      <a:r>
                        <a:rPr lang="en-US" sz="1400" b="1" dirty="0">
                          <a:solidFill>
                            <a:schemeClr val="tx1"/>
                          </a:solidFill>
                          <a:latin typeface="Century Gothic" panose="020B0502020202020204" pitchFamily="34" charset="0"/>
                        </a:rPr>
                        <a:t>31%</a:t>
                      </a:r>
                    </a:p>
                    <a:p>
                      <a:pPr algn="ctr"/>
                      <a:r>
                        <a:rPr lang="en-US" sz="1400" dirty="0">
                          <a:solidFill>
                            <a:schemeClr val="tx1"/>
                          </a:solidFill>
                          <a:latin typeface="Century Gothic" panose="020B0502020202020204" pitchFamily="34" charset="0"/>
                        </a:rPr>
                        <a:t>5/16</a:t>
                      </a:r>
                    </a:p>
                  </a:txBody>
                  <a:tcPr marL="131024" marR="131024" anchor="ctr"/>
                </a:tc>
                <a:tc>
                  <a:txBody>
                    <a:bodyPr/>
                    <a:lstStyle/>
                    <a:p>
                      <a:pPr algn="ctr"/>
                      <a:r>
                        <a:rPr lang="en-US" sz="1400" b="1" dirty="0">
                          <a:solidFill>
                            <a:schemeClr val="tx1"/>
                          </a:solidFill>
                          <a:latin typeface="Century Gothic" panose="020B0502020202020204" pitchFamily="34" charset="0"/>
                        </a:rPr>
                        <a:t>25%</a:t>
                      </a:r>
                    </a:p>
                    <a:p>
                      <a:pPr algn="ctr"/>
                      <a:r>
                        <a:rPr lang="en-US" sz="1400" dirty="0">
                          <a:solidFill>
                            <a:schemeClr val="tx1"/>
                          </a:solidFill>
                          <a:latin typeface="Century Gothic" panose="020B0502020202020204" pitchFamily="34" charset="0"/>
                        </a:rPr>
                        <a:t>4/16</a:t>
                      </a:r>
                    </a:p>
                  </a:txBody>
                  <a:tcPr marL="131024" marR="131024" anchor="ctr"/>
                </a:tc>
                <a:tc>
                  <a:txBody>
                    <a:bodyPr/>
                    <a:lstStyle/>
                    <a:p>
                      <a:pPr algn="ctr"/>
                      <a:r>
                        <a:rPr lang="en-US" sz="1400" b="1" dirty="0">
                          <a:solidFill>
                            <a:schemeClr val="tx1"/>
                          </a:solidFill>
                          <a:latin typeface="Century Gothic" panose="020B0502020202020204" pitchFamily="34" charset="0"/>
                        </a:rPr>
                        <a:t>6%</a:t>
                      </a:r>
                    </a:p>
                    <a:p>
                      <a:pPr algn="ctr"/>
                      <a:r>
                        <a:rPr lang="en-US" sz="1400" dirty="0">
                          <a:solidFill>
                            <a:schemeClr val="tx1"/>
                          </a:solidFill>
                          <a:latin typeface="Century Gothic" panose="020B0502020202020204" pitchFamily="34" charset="0"/>
                        </a:rPr>
                        <a:t>1/16</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0/0</a:t>
                      </a:r>
                    </a:p>
                  </a:txBody>
                  <a:tcPr marL="131024" marR="131024" anchor="ctr"/>
                </a:tc>
                <a:tc>
                  <a:txBody>
                    <a:bodyPr/>
                    <a:lstStyle/>
                    <a:p>
                      <a:pPr algn="ctr"/>
                      <a:r>
                        <a:rPr lang="en-US" sz="1400" b="1" dirty="0">
                          <a:solidFill>
                            <a:srgbClr val="0070C0"/>
                          </a:solidFill>
                          <a:latin typeface="Century Gothic" panose="020B0502020202020204" pitchFamily="34" charset="0"/>
                        </a:rPr>
                        <a:t>6%</a:t>
                      </a:r>
                    </a:p>
                    <a:p>
                      <a:pPr algn="ctr"/>
                      <a:r>
                        <a:rPr lang="en-US" sz="1400" dirty="0">
                          <a:solidFill>
                            <a:srgbClr val="0070C0"/>
                          </a:solidFill>
                          <a:latin typeface="Century Gothic" panose="020B0502020202020204" pitchFamily="34" charset="0"/>
                        </a:rPr>
                        <a:t>1/16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16%</a:t>
                      </a:r>
                    </a:p>
                  </a:txBody>
                  <a:tcPr marL="131024" marR="131024" anchor="ctr"/>
                </a:tc>
                <a:extLst>
                  <a:ext uri="{0D108BD9-81ED-4DB2-BD59-A6C34878D82A}">
                    <a16:rowId xmlns:a16="http://schemas.microsoft.com/office/drawing/2014/main" val="10006"/>
                  </a:ext>
                </a:extLst>
              </a:tr>
              <a:tr h="534036">
                <a:tc>
                  <a:txBody>
                    <a:bodyPr/>
                    <a:lstStyle/>
                    <a:p>
                      <a:r>
                        <a:rPr lang="en-US" sz="1200" dirty="0">
                          <a:solidFill>
                            <a:schemeClr val="tx1"/>
                          </a:solidFill>
                          <a:latin typeface="Century Gothic" panose="020B0502020202020204" pitchFamily="34" charset="0"/>
                        </a:rPr>
                        <a:t>Algebra 1 </a:t>
                      </a:r>
                    </a:p>
                  </a:txBody>
                  <a:tcPr marL="131024" marR="131024" anchor="ctr"/>
                </a:tc>
                <a:tc>
                  <a:txBody>
                    <a:bodyPr/>
                    <a:lstStyle/>
                    <a:p>
                      <a:pPr algn="ctr"/>
                      <a:r>
                        <a:rPr lang="en-US" sz="1400" dirty="0">
                          <a:solidFill>
                            <a:schemeClr val="tx1"/>
                          </a:solidFill>
                          <a:latin typeface="Century Gothic" panose="020B0502020202020204" pitchFamily="34" charset="0"/>
                        </a:rPr>
                        <a:t>15</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0/15</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0/15</a:t>
                      </a:r>
                    </a:p>
                  </a:txBody>
                  <a:tcPr marL="131024" marR="131024" anchor="ctr"/>
                </a:tc>
                <a:tc>
                  <a:txBody>
                    <a:bodyPr/>
                    <a:lstStyle/>
                    <a:p>
                      <a:pPr algn="ctr"/>
                      <a:r>
                        <a:rPr lang="en-US" sz="1400" b="1" dirty="0">
                          <a:solidFill>
                            <a:schemeClr val="tx1"/>
                          </a:solidFill>
                          <a:latin typeface="Century Gothic" panose="020B0502020202020204" pitchFamily="34" charset="0"/>
                        </a:rPr>
                        <a:t>20%</a:t>
                      </a:r>
                    </a:p>
                    <a:p>
                      <a:pPr algn="ctr"/>
                      <a:r>
                        <a:rPr lang="en-US" sz="1400" dirty="0">
                          <a:solidFill>
                            <a:schemeClr val="tx1"/>
                          </a:solidFill>
                          <a:latin typeface="Century Gothic" panose="020B0502020202020204" pitchFamily="34" charset="0"/>
                        </a:rPr>
                        <a:t>3/15</a:t>
                      </a:r>
                    </a:p>
                  </a:txBody>
                  <a:tcPr marL="131024" marR="131024" anchor="ctr"/>
                </a:tc>
                <a:tc>
                  <a:txBody>
                    <a:bodyPr/>
                    <a:lstStyle/>
                    <a:p>
                      <a:pPr algn="ctr"/>
                      <a:r>
                        <a:rPr lang="en-US" sz="1400" b="1" dirty="0">
                          <a:solidFill>
                            <a:schemeClr val="tx1"/>
                          </a:solidFill>
                          <a:latin typeface="Century Gothic" panose="020B0502020202020204" pitchFamily="34" charset="0"/>
                        </a:rPr>
                        <a:t>73%</a:t>
                      </a:r>
                    </a:p>
                    <a:p>
                      <a:pPr algn="ctr"/>
                      <a:r>
                        <a:rPr lang="en-US" sz="1400" dirty="0">
                          <a:solidFill>
                            <a:schemeClr val="tx1"/>
                          </a:solidFill>
                          <a:latin typeface="Century Gothic" panose="020B0502020202020204" pitchFamily="34" charset="0"/>
                        </a:rPr>
                        <a:t>11/15</a:t>
                      </a:r>
                    </a:p>
                  </a:txBody>
                  <a:tcPr marL="131024" marR="131024" anchor="ctr"/>
                </a:tc>
                <a:tc>
                  <a:txBody>
                    <a:bodyPr/>
                    <a:lstStyle/>
                    <a:p>
                      <a:pPr algn="ctr"/>
                      <a:r>
                        <a:rPr lang="en-US" sz="1400" b="1" dirty="0">
                          <a:solidFill>
                            <a:schemeClr val="tx1"/>
                          </a:solidFill>
                          <a:latin typeface="Century Gothic" panose="020B0502020202020204" pitchFamily="34" charset="0"/>
                        </a:rPr>
                        <a:t>7%</a:t>
                      </a:r>
                    </a:p>
                    <a:p>
                      <a:pPr algn="ctr"/>
                      <a:r>
                        <a:rPr lang="en-US" sz="1400" b="0" dirty="0">
                          <a:solidFill>
                            <a:schemeClr val="tx1"/>
                          </a:solidFill>
                          <a:latin typeface="Century Gothic" panose="020B0502020202020204" pitchFamily="34" charset="0"/>
                        </a:rPr>
                        <a:t>1/15</a:t>
                      </a:r>
                    </a:p>
                  </a:txBody>
                  <a:tcPr marL="131024" marR="131024" anchor="ctr"/>
                </a:tc>
                <a:tc>
                  <a:txBody>
                    <a:bodyPr/>
                    <a:lstStyle/>
                    <a:p>
                      <a:pPr algn="ctr"/>
                      <a:r>
                        <a:rPr lang="en-US" sz="1400" b="1" dirty="0">
                          <a:solidFill>
                            <a:srgbClr val="0070C0"/>
                          </a:solidFill>
                          <a:latin typeface="Century Gothic" panose="020B0502020202020204" pitchFamily="34" charset="0"/>
                        </a:rPr>
                        <a:t>80%</a:t>
                      </a:r>
                    </a:p>
                    <a:p>
                      <a:pPr algn="ctr"/>
                      <a:r>
                        <a:rPr lang="en-US" sz="1400" b="0" dirty="0">
                          <a:solidFill>
                            <a:srgbClr val="0070C0"/>
                          </a:solidFill>
                          <a:latin typeface="Century Gothic" panose="020B0502020202020204" pitchFamily="34" charset="0"/>
                        </a:rPr>
                        <a:t>12/15</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35%</a:t>
                      </a:r>
                    </a:p>
                  </a:txBody>
                  <a:tcPr marL="131024" marR="131024" anchor="ctr"/>
                </a:tc>
                <a:extLst>
                  <a:ext uri="{0D108BD9-81ED-4DB2-BD59-A6C34878D82A}">
                    <a16:rowId xmlns:a16="http://schemas.microsoft.com/office/drawing/2014/main" val="3210279522"/>
                  </a:ext>
                </a:extLst>
              </a:tr>
            </a:tbl>
          </a:graphicData>
        </a:graphic>
      </p:graphicFrame>
    </p:spTree>
    <p:extLst>
      <p:ext uri="{BB962C8B-B14F-4D97-AF65-F5344CB8AC3E}">
        <p14:creationId xmlns:p14="http://schemas.microsoft.com/office/powerpoint/2010/main" val="172680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AFDFC3-59F4-784B-6950-61DE8DFB2274}"/>
              </a:ext>
            </a:extLst>
          </p:cNvPr>
          <p:cNvSpPr>
            <a:spLocks noGrp="1"/>
          </p:cNvSpPr>
          <p:nvPr>
            <p:ph type="body" idx="1"/>
          </p:nvPr>
        </p:nvSpPr>
        <p:spPr>
          <a:xfrm>
            <a:off x="588562" y="4984978"/>
            <a:ext cx="9612971" cy="1143324"/>
          </a:xfrm>
        </p:spPr>
        <p:txBody>
          <a:bodyPr>
            <a:normAutofit fontScale="92500" lnSpcReduction="10000"/>
          </a:bodyPr>
          <a:lstStyle/>
          <a:p>
            <a:pPr algn="l"/>
            <a:r>
              <a:rPr lang="en-US" sz="3600" b="1" dirty="0">
                <a:latin typeface="Century Gothic" panose="020B0502020202020204" pitchFamily="34" charset="0"/>
              </a:rPr>
              <a:t>Mathematics</a:t>
            </a:r>
            <a:r>
              <a:rPr lang="en-US" sz="3600" dirty="0">
                <a:latin typeface="Century Gothic" panose="020B0502020202020204" pitchFamily="34" charset="0"/>
              </a:rPr>
              <a:t> </a:t>
            </a:r>
          </a:p>
          <a:p>
            <a:pPr algn="l"/>
            <a:r>
              <a:rPr lang="en-US" sz="3600" dirty="0">
                <a:latin typeface="Century Gothic" panose="020B0502020202020204" pitchFamily="34" charset="0"/>
              </a:rPr>
              <a:t>Average Overall Scores </a:t>
            </a:r>
          </a:p>
        </p:txBody>
      </p:sp>
      <p:graphicFrame>
        <p:nvGraphicFramePr>
          <p:cNvPr id="5" name="Chart 4">
            <a:extLst>
              <a:ext uri="{FF2B5EF4-FFF2-40B4-BE49-F238E27FC236}">
                <a16:creationId xmlns:a16="http://schemas.microsoft.com/office/drawing/2014/main" id="{9FE3B4EC-E965-C614-6AC4-40B58BC484A5}"/>
              </a:ext>
            </a:extLst>
          </p:cNvPr>
          <p:cNvGraphicFramePr/>
          <p:nvPr>
            <p:extLst>
              <p:ext uri="{D42A27DB-BD31-4B8C-83A1-F6EECF244321}">
                <p14:modId xmlns:p14="http://schemas.microsoft.com/office/powerpoint/2010/main" val="2215145138"/>
              </p:ext>
            </p:extLst>
          </p:nvPr>
        </p:nvGraphicFramePr>
        <p:xfrm>
          <a:off x="588562" y="224590"/>
          <a:ext cx="10352154" cy="4760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923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18213A28-6C73-48C1-1B05-3A9637061AB5}"/>
              </a:ext>
            </a:extLst>
          </p:cNvPr>
          <p:cNvSpPr>
            <a:spLocks noGrp="1"/>
          </p:cNvSpPr>
          <p:nvPr>
            <p:ph type="title"/>
          </p:nvPr>
        </p:nvSpPr>
        <p:spPr>
          <a:xfrm>
            <a:off x="1478521" y="1480930"/>
            <a:ext cx="5751537" cy="3848521"/>
          </a:xfrm>
        </p:spPr>
        <p:txBody>
          <a:bodyPr vert="horz" lIns="91440" tIns="45720" rIns="91440" bIns="45720" rtlCol="0" anchor="ctr">
            <a:normAutofit/>
          </a:bodyPr>
          <a:lstStyle/>
          <a:p>
            <a:r>
              <a:rPr lang="en-US" sz="6600" dirty="0"/>
              <a:t>New jersey’s statewide </a:t>
            </a:r>
            <a:br>
              <a:rPr lang="en-US" sz="6600" dirty="0"/>
            </a:br>
            <a:r>
              <a:rPr lang="en-US" sz="6600" dirty="0"/>
              <a:t>assessment program</a:t>
            </a:r>
          </a:p>
        </p:txBody>
      </p:sp>
      <p:sp>
        <p:nvSpPr>
          <p:cNvPr id="3" name="Text Placeholder 2">
            <a:extLst>
              <a:ext uri="{FF2B5EF4-FFF2-40B4-BE49-F238E27FC236}">
                <a16:creationId xmlns:a16="http://schemas.microsoft.com/office/drawing/2014/main" id="{13B20AA1-0F25-3F95-7125-C9A42ABA0B37}"/>
              </a:ext>
            </a:extLst>
          </p:cNvPr>
          <p:cNvSpPr>
            <a:spLocks noGrp="1"/>
          </p:cNvSpPr>
          <p:nvPr>
            <p:ph type="body" idx="1"/>
          </p:nvPr>
        </p:nvSpPr>
        <p:spPr>
          <a:xfrm>
            <a:off x="7707055" y="920963"/>
            <a:ext cx="3275009" cy="4790026"/>
          </a:xfrm>
        </p:spPr>
        <p:txBody>
          <a:bodyPr vert="horz" lIns="91440" tIns="45720" rIns="91440" bIns="45720" rtlCol="0" anchor="ctr">
            <a:normAutofit lnSpcReduction="10000"/>
          </a:bodyPr>
          <a:lstStyle/>
          <a:p>
            <a:pPr algn="l">
              <a:lnSpc>
                <a:spcPct val="102000"/>
              </a:lnSpc>
              <a:spcAft>
                <a:spcPts val="600"/>
              </a:spcAft>
            </a:pPr>
            <a:r>
              <a:rPr lang="en-US" sz="1900" b="1" dirty="0">
                <a:latin typeface="Century Gothic" panose="020B0502020202020204" pitchFamily="34" charset="0"/>
              </a:rPr>
              <a:t>Level 1</a:t>
            </a:r>
            <a:r>
              <a:rPr lang="en-US" sz="1900" dirty="0">
                <a:latin typeface="Century Gothic" panose="020B0502020202020204" pitchFamily="34" charset="0"/>
              </a:rPr>
              <a:t>: Not yet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2</a:t>
            </a:r>
            <a:r>
              <a:rPr lang="en-US" sz="1900" dirty="0">
                <a:latin typeface="Century Gothic" panose="020B0502020202020204" pitchFamily="34" charset="0"/>
              </a:rPr>
              <a:t>: Partially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3</a:t>
            </a:r>
            <a:r>
              <a:rPr lang="en-US" sz="1900" dirty="0">
                <a:latin typeface="Century Gothic" panose="020B0502020202020204" pitchFamily="34" charset="0"/>
              </a:rPr>
              <a:t>: Approaching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4</a:t>
            </a:r>
            <a:r>
              <a:rPr lang="en-US" sz="1900" dirty="0">
                <a:latin typeface="Century Gothic" panose="020B0502020202020204" pitchFamily="34" charset="0"/>
              </a:rPr>
              <a:t>: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5</a:t>
            </a:r>
            <a:r>
              <a:rPr lang="en-US" sz="1900" dirty="0">
                <a:latin typeface="Century Gothic" panose="020B0502020202020204" pitchFamily="34" charset="0"/>
              </a:rPr>
              <a:t>: Exceeding grade-level expectations</a:t>
            </a:r>
          </a:p>
          <a:p>
            <a:pPr algn="l">
              <a:lnSpc>
                <a:spcPct val="102000"/>
              </a:lnSpc>
              <a:spcAft>
                <a:spcPts val="600"/>
              </a:spcAft>
            </a:pPr>
            <a:endParaRPr lang="en-US" sz="1400" dirty="0"/>
          </a:p>
        </p:txBody>
      </p:sp>
      <p:cxnSp>
        <p:nvCxnSpPr>
          <p:cNvPr id="18" name="Straight Connector 17">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8956BA7-CD0B-1899-0EC3-467FDFFD319A}"/>
              </a:ext>
            </a:extLst>
          </p:cNvPr>
          <p:cNvSpPr txBox="1"/>
          <p:nvPr/>
        </p:nvSpPr>
        <p:spPr>
          <a:xfrm>
            <a:off x="3286671" y="5056538"/>
            <a:ext cx="3943387" cy="369332"/>
          </a:xfrm>
          <a:prstGeom prst="rect">
            <a:avLst/>
          </a:prstGeom>
          <a:noFill/>
        </p:spPr>
        <p:txBody>
          <a:bodyPr wrap="none" rtlCol="0">
            <a:spAutoFit/>
          </a:bodyPr>
          <a:lstStyle/>
          <a:p>
            <a:r>
              <a:rPr lang="en-US" dirty="0"/>
              <a:t>English Language Arts &amp; Mathematics </a:t>
            </a:r>
          </a:p>
        </p:txBody>
      </p:sp>
    </p:spTree>
    <p:extLst>
      <p:ext uri="{BB962C8B-B14F-4D97-AF65-F5344CB8AC3E}">
        <p14:creationId xmlns:p14="http://schemas.microsoft.com/office/powerpoint/2010/main" val="169253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24886"/>
            <a:ext cx="9601200" cy="908614"/>
          </a:xfrm>
        </p:spPr>
        <p:txBody>
          <a:bodyPr/>
          <a:lstStyle/>
          <a:p>
            <a:r>
              <a:rPr lang="en-US" b="1" dirty="0">
                <a:latin typeface="Century Gothic" panose="020B0502020202020204" pitchFamily="34" charset="0"/>
              </a:rPr>
              <a:t>Math</a:t>
            </a:r>
            <a:r>
              <a:rPr lang="en-US" dirty="0">
                <a:latin typeface="Century Gothic" panose="020B0502020202020204" pitchFamily="34" charset="0"/>
              </a:rPr>
              <a:t> By Subgroup</a:t>
            </a: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3250145263"/>
              </p:ext>
            </p:extLst>
          </p:nvPr>
        </p:nvGraphicFramePr>
        <p:xfrm>
          <a:off x="736600" y="1138819"/>
          <a:ext cx="11252200" cy="5919233"/>
        </p:xfrm>
        <a:graphic>
          <a:graphicData uri="http://schemas.openxmlformats.org/drawingml/2006/table">
            <a:tbl>
              <a:tblPr firstRow="1" lastCol="1" bandRow="1">
                <a:tableStyleId>{2D5ABB26-0587-4C30-8999-92F81FD0307C}</a:tableStyleId>
              </a:tblPr>
              <a:tblGrid>
                <a:gridCol w="3314700">
                  <a:extLst>
                    <a:ext uri="{9D8B030D-6E8A-4147-A177-3AD203B41FA5}">
                      <a16:colId xmlns:a16="http://schemas.microsoft.com/office/drawing/2014/main" val="20000"/>
                    </a:ext>
                  </a:extLst>
                </a:gridCol>
                <a:gridCol w="13589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gridCol w="1841500">
                  <a:extLst>
                    <a:ext uri="{9D8B030D-6E8A-4147-A177-3AD203B41FA5}">
                      <a16:colId xmlns:a16="http://schemas.microsoft.com/office/drawing/2014/main" val="20004"/>
                    </a:ext>
                  </a:extLst>
                </a:gridCol>
                <a:gridCol w="1689100">
                  <a:extLst>
                    <a:ext uri="{9D8B030D-6E8A-4147-A177-3AD203B41FA5}">
                      <a16:colId xmlns:a16="http://schemas.microsoft.com/office/drawing/2014/main" val="20005"/>
                    </a:ext>
                  </a:extLst>
                </a:gridCol>
              </a:tblGrid>
              <a:tr h="1011953">
                <a:tc>
                  <a:txBody>
                    <a:bodyPr/>
                    <a:lstStyle/>
                    <a:p>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dirty="0">
                          <a:latin typeface="Century Gothic" panose="020B0502020202020204" pitchFamily="34" charset="0"/>
                        </a:rPr>
                        <a:t>Not Yet Meeting</a:t>
                      </a:r>
                    </a:p>
                    <a:p>
                      <a:pPr algn="ctr"/>
                      <a:r>
                        <a:rPr lang="en-US" sz="1600" dirty="0">
                          <a:latin typeface="Century Gothic" panose="020B0502020202020204" pitchFamily="34" charset="0"/>
                        </a:rPr>
                        <a:t>(Level</a:t>
                      </a:r>
                      <a:r>
                        <a:rPr lang="en-US" sz="16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dirty="0">
                          <a:latin typeface="Century Gothic" panose="020B0502020202020204" pitchFamily="34" charset="0"/>
                        </a:rPr>
                        <a:t>Partially</a:t>
                      </a:r>
                    </a:p>
                    <a:p>
                      <a:pPr algn="ctr"/>
                      <a:r>
                        <a:rPr lang="en-US" sz="1600" dirty="0">
                          <a:latin typeface="Century Gothic" panose="020B0502020202020204" pitchFamily="34" charset="0"/>
                        </a:rPr>
                        <a:t>Meeting</a:t>
                      </a:r>
                    </a:p>
                    <a:p>
                      <a:pPr algn="ctr"/>
                      <a:r>
                        <a:rPr lang="en-US" sz="1600" dirty="0">
                          <a:latin typeface="Century Gothic" panose="020B0502020202020204" pitchFamily="34" charset="0"/>
                        </a:rPr>
                        <a:t>(Level 2)</a:t>
                      </a:r>
                      <a:endParaRPr lang="en-US" sz="16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dirty="0">
                          <a:latin typeface="Century Gothic" panose="020B0502020202020204" pitchFamily="34" charset="0"/>
                        </a:rPr>
                        <a:t>Approaching</a:t>
                      </a:r>
                    </a:p>
                    <a:p>
                      <a:pPr algn="ctr"/>
                      <a:r>
                        <a:rPr lang="en-US" sz="1600" dirty="0">
                          <a:latin typeface="Century Gothic" panose="020B0502020202020204" pitchFamily="34" charset="0"/>
                        </a:rPr>
                        <a:t>Expectations</a:t>
                      </a:r>
                    </a:p>
                    <a:p>
                      <a:pPr algn="ctr"/>
                      <a:r>
                        <a:rPr lang="en-US" sz="1600" dirty="0">
                          <a:latin typeface="Century Gothic" panose="020B0502020202020204" pitchFamily="34" charset="0"/>
                        </a:rPr>
                        <a:t>(Level 3)</a:t>
                      </a:r>
                      <a:endParaRPr lang="en-US" sz="16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dirty="0">
                          <a:latin typeface="Century Gothic" panose="020B0502020202020204" pitchFamily="34" charset="0"/>
                        </a:rPr>
                        <a:t>Meeting</a:t>
                      </a:r>
                    </a:p>
                    <a:p>
                      <a:pPr algn="ctr"/>
                      <a:r>
                        <a:rPr lang="en-US" sz="1600" dirty="0">
                          <a:latin typeface="Century Gothic" panose="020B0502020202020204" pitchFamily="34" charset="0"/>
                        </a:rPr>
                        <a:t>Expectations</a:t>
                      </a:r>
                    </a:p>
                    <a:p>
                      <a:pPr algn="ctr"/>
                      <a:r>
                        <a:rPr lang="en-US" sz="1600" dirty="0">
                          <a:latin typeface="Century Gothic" panose="020B0502020202020204" pitchFamily="34" charset="0"/>
                        </a:rPr>
                        <a:t>(Level 4)</a:t>
                      </a:r>
                      <a:endParaRPr lang="en-US" sz="16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dirty="0">
                          <a:latin typeface="Century Gothic" panose="020B0502020202020204" pitchFamily="34" charset="0"/>
                        </a:rPr>
                        <a:t>Exceeding</a:t>
                      </a:r>
                      <a:r>
                        <a:rPr lang="en-US" sz="1600" baseline="0" dirty="0">
                          <a:latin typeface="Century Gothic" panose="020B0502020202020204" pitchFamily="34" charset="0"/>
                        </a:rPr>
                        <a:t> Expectations</a:t>
                      </a:r>
                    </a:p>
                    <a:p>
                      <a:pPr algn="ctr"/>
                      <a:r>
                        <a:rPr lang="en-US" sz="1600" dirty="0">
                          <a:latin typeface="Century Gothic" panose="020B0502020202020204" pitchFamily="34" charset="0"/>
                        </a:rPr>
                        <a:t> (Level 5)</a:t>
                      </a:r>
                      <a:endParaRPr lang="en-US" sz="16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5498">
                <a:tc>
                  <a:txBody>
                    <a:bodyPr/>
                    <a:lstStyle/>
                    <a:p>
                      <a:pPr algn="l"/>
                      <a:r>
                        <a:rPr lang="en-US" sz="1600" dirty="0">
                          <a:latin typeface="Century Gothic" panose="020B0502020202020204" pitchFamily="34" charset="0"/>
                        </a:rPr>
                        <a:t>Female = 104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235498">
                <a:tc>
                  <a:txBody>
                    <a:bodyPr/>
                    <a:lstStyle/>
                    <a:p>
                      <a:pPr algn="l"/>
                      <a:r>
                        <a:rPr lang="en-US" sz="1600" dirty="0">
                          <a:latin typeface="Century Gothic" panose="020B0502020202020204" pitchFamily="34" charset="0"/>
                        </a:rPr>
                        <a:t>Male = 103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235498">
                <a:tc>
                  <a:txBody>
                    <a:bodyPr/>
                    <a:lstStyle/>
                    <a:p>
                      <a:pPr algn="l"/>
                      <a:r>
                        <a:rPr lang="en-US" sz="1600" dirty="0">
                          <a:latin typeface="Century Gothic" panose="020B0502020202020204" pitchFamily="34" charset="0"/>
                        </a:rPr>
                        <a:t>Asian = 28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88954835"/>
                  </a:ext>
                </a:extLst>
              </a:tr>
              <a:tr h="235498">
                <a:tc>
                  <a:txBody>
                    <a:bodyPr/>
                    <a:lstStyle/>
                    <a:p>
                      <a:pPr algn="l"/>
                      <a:r>
                        <a:rPr lang="en-US" sz="1600" dirty="0">
                          <a:latin typeface="Century Gothic" panose="020B0502020202020204" pitchFamily="34" charset="0"/>
                        </a:rPr>
                        <a:t>Black/African American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8809968"/>
                  </a:ext>
                </a:extLst>
              </a:tr>
              <a:tr h="235498">
                <a:tc>
                  <a:txBody>
                    <a:bodyPr/>
                    <a:lstStyle/>
                    <a:p>
                      <a:pPr algn="l"/>
                      <a:r>
                        <a:rPr lang="en-US" sz="1600" dirty="0">
                          <a:latin typeface="Century Gothic" panose="020B0502020202020204" pitchFamily="34" charset="0"/>
                        </a:rPr>
                        <a:t>Hispanic or Latino = 118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235498">
                <a:tc>
                  <a:txBody>
                    <a:bodyPr/>
                    <a:lstStyle/>
                    <a:p>
                      <a:pPr algn="l"/>
                      <a:r>
                        <a:rPr lang="en-US" sz="1400" dirty="0">
                          <a:latin typeface="Century Gothic" panose="020B0502020202020204" pitchFamily="34" charset="0"/>
                        </a:rPr>
                        <a:t>Native Hawaiian/Pacific Islander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64095955"/>
                  </a:ext>
                </a:extLst>
              </a:tr>
              <a:tr h="235498">
                <a:tc>
                  <a:txBody>
                    <a:bodyPr/>
                    <a:lstStyle/>
                    <a:p>
                      <a:pPr algn="l"/>
                      <a:r>
                        <a:rPr lang="en-US" sz="1600" dirty="0">
                          <a:latin typeface="Century Gothic" panose="020B0502020202020204" pitchFamily="34" charset="0"/>
                        </a:rPr>
                        <a:t>White = 52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235498">
                <a:tc>
                  <a:txBody>
                    <a:bodyPr/>
                    <a:lstStyle/>
                    <a:p>
                      <a:pPr algn="l"/>
                      <a:r>
                        <a:rPr lang="en-US" sz="1600" dirty="0">
                          <a:latin typeface="Century Gothic" panose="020B0502020202020204" pitchFamily="34" charset="0"/>
                        </a:rPr>
                        <a:t>Two or More Races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397478542"/>
                  </a:ext>
                </a:extLst>
              </a:tr>
              <a:tr h="235498">
                <a:tc>
                  <a:txBody>
                    <a:bodyPr/>
                    <a:lstStyle/>
                    <a:p>
                      <a:pPr algn="l"/>
                      <a:r>
                        <a:rPr lang="en-US" sz="1600" dirty="0">
                          <a:latin typeface="Century Gothic" panose="020B0502020202020204" pitchFamily="34" charset="0"/>
                        </a:rPr>
                        <a:t>Students with Disabilities= 44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282938">
                <a:tc>
                  <a:txBody>
                    <a:bodyPr/>
                    <a:lstStyle/>
                    <a:p>
                      <a:pPr algn="l"/>
                      <a:r>
                        <a:rPr lang="en-US" sz="1600" dirty="0">
                          <a:latin typeface="Century Gothic" panose="020B0502020202020204" pitchFamily="34" charset="0"/>
                        </a:rPr>
                        <a:t>Current ELL =  1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Economically  Disadvantaged  = 108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235498">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35498">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27971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24886"/>
            <a:ext cx="9601200" cy="908614"/>
          </a:xfrm>
        </p:spPr>
        <p:txBody>
          <a:bodyPr/>
          <a:lstStyle/>
          <a:p>
            <a:r>
              <a:rPr lang="en-US" b="1" dirty="0">
                <a:latin typeface="Century Gothic" panose="020B0502020202020204" pitchFamily="34" charset="0"/>
              </a:rPr>
              <a:t>Math</a:t>
            </a:r>
            <a:r>
              <a:rPr lang="en-US" dirty="0">
                <a:latin typeface="Century Gothic" panose="020B0502020202020204" pitchFamily="34" charset="0"/>
              </a:rPr>
              <a:t> By Subgroup</a:t>
            </a: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2873484218"/>
              </p:ext>
            </p:extLst>
          </p:nvPr>
        </p:nvGraphicFramePr>
        <p:xfrm>
          <a:off x="736600" y="1428750"/>
          <a:ext cx="11252200" cy="5634990"/>
        </p:xfrm>
        <a:graphic>
          <a:graphicData uri="http://schemas.openxmlformats.org/drawingml/2006/table">
            <a:tbl>
              <a:tblPr firstRow="1" lastCol="1" bandRow="1">
                <a:tableStyleId>{2D5ABB26-0587-4C30-8999-92F81FD0307C}</a:tableStyleId>
              </a:tblPr>
              <a:tblGrid>
                <a:gridCol w="3314700">
                  <a:extLst>
                    <a:ext uri="{9D8B030D-6E8A-4147-A177-3AD203B41FA5}">
                      <a16:colId xmlns:a16="http://schemas.microsoft.com/office/drawing/2014/main" val="20000"/>
                    </a:ext>
                  </a:extLst>
                </a:gridCol>
                <a:gridCol w="13589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gridCol w="1841500">
                  <a:extLst>
                    <a:ext uri="{9D8B030D-6E8A-4147-A177-3AD203B41FA5}">
                      <a16:colId xmlns:a16="http://schemas.microsoft.com/office/drawing/2014/main" val="20004"/>
                    </a:ext>
                  </a:extLst>
                </a:gridCol>
                <a:gridCol w="1689100">
                  <a:extLst>
                    <a:ext uri="{9D8B030D-6E8A-4147-A177-3AD203B41FA5}">
                      <a16:colId xmlns:a16="http://schemas.microsoft.com/office/drawing/2014/main" val="20005"/>
                    </a:ext>
                  </a:extLst>
                </a:gridCol>
              </a:tblGrid>
              <a:tr h="1428750">
                <a:tc>
                  <a:txBody>
                    <a:bodyPr/>
                    <a:lstStyle/>
                    <a:p>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Not Yet Meeting</a:t>
                      </a:r>
                    </a:p>
                    <a:p>
                      <a:pPr algn="ctr"/>
                      <a:r>
                        <a:rPr lang="en-US" sz="1800" dirty="0">
                          <a:latin typeface="Century Gothic" panose="020B0502020202020204" pitchFamily="34" charset="0"/>
                        </a:rPr>
                        <a:t>(Level</a:t>
                      </a:r>
                      <a:r>
                        <a:rPr lang="en-US" sz="18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Partially</a:t>
                      </a:r>
                    </a:p>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(Level 2)</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Approaching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3)</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4)</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Exceeding</a:t>
                      </a:r>
                      <a:r>
                        <a:rPr lang="en-US" sz="1800" baseline="0" dirty="0">
                          <a:latin typeface="Century Gothic" panose="020B0502020202020204" pitchFamily="34" charset="0"/>
                        </a:rPr>
                        <a:t> Expectations</a:t>
                      </a:r>
                    </a:p>
                    <a:p>
                      <a:pPr algn="ctr"/>
                      <a:r>
                        <a:rPr lang="en-US" sz="1800" dirty="0">
                          <a:latin typeface="Century Gothic" panose="020B0502020202020204" pitchFamily="34" charset="0"/>
                        </a:rPr>
                        <a:t> (Level 5)</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5498">
                <a:tc>
                  <a:txBody>
                    <a:bodyPr/>
                    <a:lstStyle/>
                    <a:p>
                      <a:pPr algn="l"/>
                      <a:r>
                        <a:rPr lang="en-US" sz="1800" dirty="0">
                          <a:latin typeface="Century Gothic" panose="020B0502020202020204" pitchFamily="34" charset="0"/>
                        </a:rPr>
                        <a:t>IEP</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235498">
                <a:tc>
                  <a:txBody>
                    <a:bodyPr/>
                    <a:lstStyle/>
                    <a:p>
                      <a:pPr algn="l"/>
                      <a:r>
                        <a:rPr lang="en-US" sz="1800" dirty="0">
                          <a:latin typeface="Century Gothic" panose="020B0502020202020204" pitchFamily="34" charset="0"/>
                        </a:rPr>
                        <a:t>504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45385717"/>
                  </a:ext>
                </a:extLst>
              </a:tr>
              <a:tr h="282938">
                <a:tc>
                  <a:txBody>
                    <a:bodyPr/>
                    <a:lstStyle/>
                    <a:p>
                      <a:pPr algn="l"/>
                      <a:r>
                        <a:rPr lang="en-US" sz="1800" dirty="0">
                          <a:latin typeface="Century Gothic" panose="020B0502020202020204" pitchFamily="34" charset="0"/>
                        </a:rPr>
                        <a:t>Current EL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282938">
                <a:tc>
                  <a:txBody>
                    <a:bodyPr/>
                    <a:lstStyle/>
                    <a:p>
                      <a:pPr algn="l"/>
                      <a:r>
                        <a:rPr lang="en-US" sz="1800" dirty="0">
                          <a:latin typeface="Century Gothic" panose="020B0502020202020204" pitchFamily="34" charset="0"/>
                        </a:rPr>
                        <a:t>Former EL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987003288"/>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Economically  Disadvantaged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Non-Economically Disadvantaged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507423578"/>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Homeless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n-US"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22905422"/>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Migrant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395607265"/>
                  </a:ext>
                </a:extLst>
              </a:tr>
              <a:tr h="235498">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35498">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1797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17A2-F301-1A2B-4225-B82A55BEBFE6}"/>
              </a:ext>
            </a:extLst>
          </p:cNvPr>
          <p:cNvSpPr>
            <a:spLocks noGrp="1"/>
          </p:cNvSpPr>
          <p:nvPr>
            <p:ph type="title"/>
          </p:nvPr>
        </p:nvSpPr>
        <p:spPr>
          <a:xfrm>
            <a:off x="1295400" y="312007"/>
            <a:ext cx="9601200" cy="1485900"/>
          </a:xfrm>
        </p:spPr>
        <p:txBody>
          <a:bodyPr>
            <a:normAutofit fontScale="90000"/>
          </a:bodyPr>
          <a:lstStyle/>
          <a:p>
            <a:r>
              <a:rPr lang="en-US" sz="2800" dirty="0">
                <a:solidFill>
                  <a:schemeClr val="tx1"/>
                </a:solidFill>
                <a:latin typeface="Century Gothic" panose="020B0502020202020204" pitchFamily="34" charset="0"/>
              </a:rPr>
              <a:t>Comparison of Moonachie’s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Current 6</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7</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and 8</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Grade Scores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and their Scores from 2019</a:t>
            </a:r>
            <a:br>
              <a:rPr lang="en-US" sz="2800" dirty="0">
                <a:solidFill>
                  <a:schemeClr val="tx1"/>
                </a:solidFill>
                <a:latin typeface="Century Gothic" panose="020B0502020202020204" pitchFamily="34" charset="0"/>
              </a:rPr>
            </a:br>
            <a:r>
              <a:rPr lang="en-US" sz="2800" b="1" dirty="0">
                <a:solidFill>
                  <a:schemeClr val="tx1"/>
                </a:solidFill>
                <a:latin typeface="Century Gothic" panose="020B0502020202020204" pitchFamily="34" charset="0"/>
              </a:rPr>
              <a:t>Mathematics</a:t>
            </a:r>
            <a:endParaRPr lang="en-US" sz="2800" dirty="0">
              <a:solidFill>
                <a:schemeClr val="tx1"/>
              </a:solidFill>
              <a:latin typeface="Century Gothic" panose="020B0502020202020204" pitchFamily="34" charset="0"/>
            </a:endParaRPr>
          </a:p>
        </p:txBody>
      </p:sp>
      <p:graphicFrame>
        <p:nvGraphicFramePr>
          <p:cNvPr id="3" name="Content Placeholder 4">
            <a:extLst>
              <a:ext uri="{FF2B5EF4-FFF2-40B4-BE49-F238E27FC236}">
                <a16:creationId xmlns:a16="http://schemas.microsoft.com/office/drawing/2014/main" id="{C3AE5C64-2F60-EC80-7D4F-4AA62ABB67FD}"/>
              </a:ext>
            </a:extLst>
          </p:cNvPr>
          <p:cNvGraphicFramePr>
            <a:graphicFrameLocks/>
          </p:cNvGraphicFramePr>
          <p:nvPr>
            <p:extLst>
              <p:ext uri="{D42A27DB-BD31-4B8C-83A1-F6EECF244321}">
                <p14:modId xmlns:p14="http://schemas.microsoft.com/office/powerpoint/2010/main" val="2567373102"/>
              </p:ext>
            </p:extLst>
          </p:nvPr>
        </p:nvGraphicFramePr>
        <p:xfrm>
          <a:off x="880946" y="1797907"/>
          <a:ext cx="11140070" cy="3021136"/>
        </p:xfrm>
        <a:graphic>
          <a:graphicData uri="http://schemas.openxmlformats.org/drawingml/2006/table">
            <a:tbl>
              <a:tblPr firstRow="1" bandRow="1">
                <a:tableStyleId>{5C22544A-7EE6-4342-B048-85BDC9FD1C3A}</a:tableStyleId>
              </a:tblPr>
              <a:tblGrid>
                <a:gridCol w="1405054">
                  <a:extLst>
                    <a:ext uri="{9D8B030D-6E8A-4147-A177-3AD203B41FA5}">
                      <a16:colId xmlns:a16="http://schemas.microsoft.com/office/drawing/2014/main" val="20000"/>
                    </a:ext>
                  </a:extLst>
                </a:gridCol>
                <a:gridCol w="1003610">
                  <a:extLst>
                    <a:ext uri="{9D8B030D-6E8A-4147-A177-3AD203B41FA5}">
                      <a16:colId xmlns:a16="http://schemas.microsoft.com/office/drawing/2014/main" val="20001"/>
                    </a:ext>
                  </a:extLst>
                </a:gridCol>
                <a:gridCol w="1025912">
                  <a:extLst>
                    <a:ext uri="{9D8B030D-6E8A-4147-A177-3AD203B41FA5}">
                      <a16:colId xmlns:a16="http://schemas.microsoft.com/office/drawing/2014/main" val="20002"/>
                    </a:ext>
                  </a:extLst>
                </a:gridCol>
                <a:gridCol w="1037063">
                  <a:extLst>
                    <a:ext uri="{9D8B030D-6E8A-4147-A177-3AD203B41FA5}">
                      <a16:colId xmlns:a16="http://schemas.microsoft.com/office/drawing/2014/main" val="20004"/>
                    </a:ext>
                  </a:extLst>
                </a:gridCol>
                <a:gridCol w="1025913">
                  <a:extLst>
                    <a:ext uri="{9D8B030D-6E8A-4147-A177-3AD203B41FA5}">
                      <a16:colId xmlns:a16="http://schemas.microsoft.com/office/drawing/2014/main" val="20005"/>
                    </a:ext>
                  </a:extLst>
                </a:gridCol>
                <a:gridCol w="947853">
                  <a:extLst>
                    <a:ext uri="{9D8B030D-6E8A-4147-A177-3AD203B41FA5}">
                      <a16:colId xmlns:a16="http://schemas.microsoft.com/office/drawing/2014/main" val="20007"/>
                    </a:ext>
                  </a:extLst>
                </a:gridCol>
                <a:gridCol w="1014761">
                  <a:extLst>
                    <a:ext uri="{9D8B030D-6E8A-4147-A177-3AD203B41FA5}">
                      <a16:colId xmlns:a16="http://schemas.microsoft.com/office/drawing/2014/main" val="20008"/>
                    </a:ext>
                  </a:extLst>
                </a:gridCol>
                <a:gridCol w="936703">
                  <a:extLst>
                    <a:ext uri="{9D8B030D-6E8A-4147-A177-3AD203B41FA5}">
                      <a16:colId xmlns:a16="http://schemas.microsoft.com/office/drawing/2014/main" val="20010"/>
                    </a:ext>
                  </a:extLst>
                </a:gridCol>
                <a:gridCol w="936702">
                  <a:extLst>
                    <a:ext uri="{9D8B030D-6E8A-4147-A177-3AD203B41FA5}">
                      <a16:colId xmlns:a16="http://schemas.microsoft.com/office/drawing/2014/main" val="20011"/>
                    </a:ext>
                  </a:extLst>
                </a:gridCol>
                <a:gridCol w="795208">
                  <a:extLst>
                    <a:ext uri="{9D8B030D-6E8A-4147-A177-3AD203B41FA5}">
                      <a16:colId xmlns:a16="http://schemas.microsoft.com/office/drawing/2014/main" val="20013"/>
                    </a:ext>
                  </a:extLst>
                </a:gridCol>
                <a:gridCol w="1011291">
                  <a:extLst>
                    <a:ext uri="{9D8B030D-6E8A-4147-A177-3AD203B41FA5}">
                      <a16:colId xmlns:a16="http://schemas.microsoft.com/office/drawing/2014/main" val="20014"/>
                    </a:ext>
                  </a:extLst>
                </a:gridCol>
              </a:tblGrid>
              <a:tr h="1043991">
                <a:tc>
                  <a:txBody>
                    <a:bodyPr/>
                    <a:lstStyle/>
                    <a:p>
                      <a:endParaRPr lang="en-US" sz="1100" dirty="0"/>
                    </a:p>
                  </a:txBody>
                  <a:tcPr marL="68580" marR="68580" marT="34290" marB="34290"/>
                </a:tc>
                <a:tc gridSpan="2">
                  <a:txBody>
                    <a:bodyPr/>
                    <a:lstStyle/>
                    <a:p>
                      <a:pPr algn="ctr"/>
                      <a:r>
                        <a:rPr lang="en-US" sz="1800" b="0" dirty="0">
                          <a:solidFill>
                            <a:schemeClr val="tx1"/>
                          </a:solidFill>
                          <a:latin typeface="Century Gothic" panose="020B0502020202020204" pitchFamily="34" charset="0"/>
                        </a:rPr>
                        <a:t>Not Yet</a:t>
                      </a:r>
                      <a:r>
                        <a:rPr lang="en-US" sz="1800" b="0" baseline="0" dirty="0">
                          <a:solidFill>
                            <a:schemeClr val="tx1"/>
                          </a:solidFill>
                          <a:latin typeface="Century Gothic" panose="020B0502020202020204" pitchFamily="34" charset="0"/>
                        </a:rPr>
                        <a:t> Meeting Expectations</a:t>
                      </a:r>
                    </a:p>
                    <a:p>
                      <a:pPr algn="ctr"/>
                      <a:r>
                        <a:rPr lang="en-US" sz="1800" b="0" baseline="0" dirty="0">
                          <a:solidFill>
                            <a:schemeClr val="tx1"/>
                          </a:solidFill>
                          <a:latin typeface="Century Gothic" panose="020B0502020202020204" pitchFamily="34" charset="0"/>
                        </a:rPr>
                        <a:t>(Level 1)</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dirty="0"/>
                    </a:p>
                  </a:txBody>
                  <a:tcPr/>
                </a:tc>
                <a:tc gridSpan="2">
                  <a:txBody>
                    <a:bodyPr/>
                    <a:lstStyle/>
                    <a:p>
                      <a:pPr algn="ctr"/>
                      <a:r>
                        <a:rPr lang="en-US" sz="1800" b="0" dirty="0">
                          <a:solidFill>
                            <a:schemeClr val="tx1"/>
                          </a:solidFill>
                          <a:latin typeface="Century Gothic" panose="020B0502020202020204" pitchFamily="34" charset="0"/>
                        </a:rPr>
                        <a:t>Partially Meeting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 2)</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Approaching Expectations</a:t>
                      </a:r>
                    </a:p>
                    <a:p>
                      <a:pPr algn="ctr"/>
                      <a:r>
                        <a:rPr lang="en-US" sz="1800" b="0" dirty="0">
                          <a:solidFill>
                            <a:schemeClr val="tx1"/>
                          </a:solidFill>
                          <a:latin typeface="Century Gothic" panose="020B0502020202020204" pitchFamily="34" charset="0"/>
                        </a:rPr>
                        <a:t> (Level 3)</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Meeting </a:t>
                      </a:r>
                    </a:p>
                    <a:p>
                      <a:pPr algn="ctr"/>
                      <a:r>
                        <a:rPr lang="en-US" sz="1800" b="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 (Level 4)</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Exceeding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 (Level 5)</a:t>
                      </a:r>
                    </a:p>
                  </a:txBody>
                  <a:tcPr marL="68580" marR="68580" marT="34290" marB="34290"/>
                </a:tc>
                <a:tc hMerge="1">
                  <a:txBody>
                    <a:bodyPr/>
                    <a:lstStyle/>
                    <a:p>
                      <a:endParaRPr lang="en-US" sz="1400" dirty="0"/>
                    </a:p>
                  </a:txBody>
                  <a:tcPr/>
                </a:tc>
                <a:extLst>
                  <a:ext uri="{0D108BD9-81ED-4DB2-BD59-A6C34878D82A}">
                    <a16:rowId xmlns:a16="http://schemas.microsoft.com/office/drawing/2014/main" val="10000"/>
                  </a:ext>
                </a:extLst>
              </a:tr>
              <a:tr h="375379">
                <a:tc>
                  <a:txBody>
                    <a:bodyPr/>
                    <a:lstStyle/>
                    <a:p>
                      <a:pPr algn="ctr"/>
                      <a:endParaRPr lang="en-US" sz="1100" b="0" u="none" dirty="0">
                        <a:solidFill>
                          <a:schemeClr val="tx1"/>
                        </a:solidFill>
                        <a:latin typeface="Century Gothic" panose="020B0502020202020204" pitchFamily="34" charset="0"/>
                      </a:endParaRP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8376">
                <a:tc>
                  <a:txBody>
                    <a:bodyPr/>
                    <a:lstStyle/>
                    <a:p>
                      <a:pPr algn="ctr"/>
                      <a:r>
                        <a:rPr lang="en-US" sz="1100" b="0" u="none" dirty="0">
                          <a:solidFill>
                            <a:schemeClr val="tx1"/>
                          </a:solidFill>
                          <a:latin typeface="Century Gothic" panose="020B0502020202020204" pitchFamily="34" charset="0"/>
                        </a:rPr>
                        <a:t>Grade 6</a:t>
                      </a:r>
                    </a:p>
                    <a:p>
                      <a:pPr algn="ctr"/>
                      <a:r>
                        <a:rPr lang="en-US" sz="1100" b="0" u="none" dirty="0">
                          <a:solidFill>
                            <a:schemeClr val="tx1"/>
                          </a:solidFill>
                          <a:latin typeface="Century Gothic" panose="020B0502020202020204" pitchFamily="34" charset="0"/>
                        </a:rPr>
                        <a:t>(2019 – 3</a:t>
                      </a:r>
                      <a:r>
                        <a:rPr lang="en-US" sz="1100" b="0" u="none" baseline="30000" dirty="0">
                          <a:solidFill>
                            <a:schemeClr val="tx1"/>
                          </a:solidFill>
                          <a:latin typeface="Century Gothic" panose="020B0502020202020204" pitchFamily="34" charset="0"/>
                        </a:rPr>
                        <a:t>rd</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50%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26%</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01890">
                <a:tc>
                  <a:txBody>
                    <a:bodyPr/>
                    <a:lstStyle/>
                    <a:p>
                      <a:pPr algn="ctr"/>
                      <a:r>
                        <a:rPr lang="en-US" sz="1100" b="0" u="none" dirty="0">
                          <a:solidFill>
                            <a:schemeClr val="tx1"/>
                          </a:solidFill>
                          <a:latin typeface="Century Gothic" panose="020B0502020202020204" pitchFamily="34" charset="0"/>
                        </a:rPr>
                        <a:t>Grade 7</a:t>
                      </a:r>
                    </a:p>
                    <a:p>
                      <a:pPr algn="ctr"/>
                      <a:r>
                        <a:rPr lang="en-US" sz="1100" b="0" u="none" dirty="0">
                          <a:solidFill>
                            <a:schemeClr val="tx1"/>
                          </a:solidFill>
                          <a:latin typeface="Century Gothic" panose="020B0502020202020204" pitchFamily="34" charset="0"/>
                        </a:rPr>
                        <a:t>(2019 – 4</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52%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14205">
                <a:tc>
                  <a:txBody>
                    <a:bodyPr/>
                    <a:lstStyle/>
                    <a:p>
                      <a:pPr algn="ctr"/>
                      <a:r>
                        <a:rPr lang="en-US" sz="1100" b="0" u="none" dirty="0">
                          <a:solidFill>
                            <a:schemeClr val="tx1"/>
                          </a:solidFill>
                          <a:latin typeface="Century Gothic" panose="020B0502020202020204" pitchFamily="34" charset="0"/>
                        </a:rPr>
                        <a:t>Grade 8  and Algebra </a:t>
                      </a:r>
                    </a:p>
                    <a:p>
                      <a:pPr algn="ctr"/>
                      <a:r>
                        <a:rPr lang="en-US" sz="1100" b="0" u="none" dirty="0">
                          <a:solidFill>
                            <a:schemeClr val="tx1"/>
                          </a:solidFill>
                          <a:latin typeface="Century Gothic" panose="020B0502020202020204" pitchFamily="34" charset="0"/>
                        </a:rPr>
                        <a:t>(2019 – 5</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17%</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259A570D-1755-27C9-5D78-53569671F04E}"/>
              </a:ext>
            </a:extLst>
          </p:cNvPr>
          <p:cNvSpPr txBox="1"/>
          <p:nvPr/>
        </p:nvSpPr>
        <p:spPr>
          <a:xfrm>
            <a:off x="1295400" y="5441795"/>
            <a:ext cx="10727617" cy="369332"/>
          </a:xfrm>
          <a:prstGeom prst="rect">
            <a:avLst/>
          </a:prstGeom>
          <a:noFill/>
        </p:spPr>
        <p:txBody>
          <a:bodyPr wrap="none" rtlCol="0">
            <a:spAutoFit/>
          </a:bodyPr>
          <a:lstStyle/>
          <a:p>
            <a:r>
              <a:rPr lang="en-US" dirty="0">
                <a:latin typeface="Century Gothic" panose="020B0502020202020204" pitchFamily="34" charset="0"/>
              </a:rPr>
              <a:t>* Year to year comparative data not available due to 2020-2021 cancelation of NJSLA scores. </a:t>
            </a:r>
          </a:p>
        </p:txBody>
      </p:sp>
    </p:spTree>
    <p:extLst>
      <p:ext uri="{BB962C8B-B14F-4D97-AF65-F5344CB8AC3E}">
        <p14:creationId xmlns:p14="http://schemas.microsoft.com/office/powerpoint/2010/main" val="2390085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066800" y="159743"/>
            <a:ext cx="9601200" cy="1485900"/>
          </a:xfrm>
        </p:spPr>
        <p:txBody>
          <a:bodyPr>
            <a:normAutofit fontScale="90000"/>
          </a:bodyPr>
          <a:lstStyle/>
          <a:p>
            <a:r>
              <a:rPr lang="en-US" dirty="0">
                <a:latin typeface="Century Gothic" panose="020B0502020202020204" pitchFamily="34" charset="0"/>
              </a:rPr>
              <a:t>Grade 3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811124A-0E4A-CCEA-9E99-94879024266C}"/>
              </a:ext>
            </a:extLst>
          </p:cNvPr>
          <p:cNvGraphicFramePr>
            <a:graphicFrameLocks/>
          </p:cNvGraphicFramePr>
          <p:nvPr>
            <p:extLst>
              <p:ext uri="{D42A27DB-BD31-4B8C-83A1-F6EECF244321}">
                <p14:modId xmlns:p14="http://schemas.microsoft.com/office/powerpoint/2010/main" val="414908276"/>
              </p:ext>
            </p:extLst>
          </p:nvPr>
        </p:nvGraphicFramePr>
        <p:xfrm>
          <a:off x="1066800" y="1856658"/>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50608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24883"/>
            <a:ext cx="9601200" cy="1485900"/>
          </a:xfrm>
        </p:spPr>
        <p:txBody>
          <a:bodyPr>
            <a:normAutofit fontScale="90000"/>
          </a:bodyPr>
          <a:lstStyle/>
          <a:p>
            <a:r>
              <a:rPr lang="en-US" dirty="0">
                <a:latin typeface="Century Gothic" panose="020B0502020202020204" pitchFamily="34" charset="0"/>
              </a:rPr>
              <a:t>Grade 4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0CDEC4B-8933-4C0C-FC50-5A61DB9A29F2}"/>
              </a:ext>
            </a:extLst>
          </p:cNvPr>
          <p:cNvGraphicFramePr>
            <a:graphicFrameLocks/>
          </p:cNvGraphicFramePr>
          <p:nvPr>
            <p:extLst>
              <p:ext uri="{D42A27DB-BD31-4B8C-83A1-F6EECF244321}">
                <p14:modId xmlns:p14="http://schemas.microsoft.com/office/powerpoint/2010/main" val="728136669"/>
              </p:ext>
            </p:extLst>
          </p:nvPr>
        </p:nvGraphicFramePr>
        <p:xfrm>
          <a:off x="1055077" y="2231797"/>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44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6719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59035"/>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20B92C4-806D-C5C7-5C94-C8912046B977}"/>
              </a:ext>
            </a:extLst>
          </p:cNvPr>
          <p:cNvGraphicFramePr>
            <a:graphicFrameLocks/>
          </p:cNvGraphicFramePr>
          <p:nvPr>
            <p:extLst>
              <p:ext uri="{D42A27DB-BD31-4B8C-83A1-F6EECF244321}">
                <p14:modId xmlns:p14="http://schemas.microsoft.com/office/powerpoint/2010/main" val="2594884853"/>
              </p:ext>
            </p:extLst>
          </p:nvPr>
        </p:nvGraphicFramePr>
        <p:xfrm>
          <a:off x="1219201" y="2173181"/>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37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9939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82481"/>
            <a:ext cx="9601200" cy="1485900"/>
          </a:xfrm>
        </p:spPr>
        <p:txBody>
          <a:bodyPr>
            <a:normAutofit fontScale="90000"/>
          </a:bodyPr>
          <a:lstStyle/>
          <a:p>
            <a:r>
              <a:rPr lang="en-US" dirty="0">
                <a:latin typeface="Century Gothic" panose="020B0502020202020204" pitchFamily="34" charset="0"/>
              </a:rPr>
              <a:t>Grade 6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0D7B300-5A7A-ECFB-3D21-B8669D048619}"/>
              </a:ext>
            </a:extLst>
          </p:cNvPr>
          <p:cNvGraphicFramePr>
            <a:graphicFrameLocks/>
          </p:cNvGraphicFramePr>
          <p:nvPr>
            <p:extLst>
              <p:ext uri="{D42A27DB-BD31-4B8C-83A1-F6EECF244321}">
                <p14:modId xmlns:p14="http://schemas.microsoft.com/office/powerpoint/2010/main" val="4041514886"/>
              </p:ext>
            </p:extLst>
          </p:nvPr>
        </p:nvGraphicFramePr>
        <p:xfrm>
          <a:off x="1219201" y="2220074"/>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26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33393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95400" y="312143"/>
            <a:ext cx="9601200" cy="1485900"/>
          </a:xfrm>
        </p:spPr>
        <p:txBody>
          <a:bodyPr>
            <a:normAutofit fontScale="90000"/>
          </a:bodyPr>
          <a:lstStyle/>
          <a:p>
            <a:r>
              <a:rPr lang="en-US" dirty="0">
                <a:latin typeface="Century Gothic" panose="020B0502020202020204" pitchFamily="34" charset="0"/>
              </a:rPr>
              <a:t>Grade 7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65CF9F00-98A1-EE2E-9AEC-E75679A38A2A}"/>
              </a:ext>
            </a:extLst>
          </p:cNvPr>
          <p:cNvGraphicFramePr>
            <a:graphicFrameLocks/>
          </p:cNvGraphicFramePr>
          <p:nvPr>
            <p:extLst>
              <p:ext uri="{D42A27DB-BD31-4B8C-83A1-F6EECF244321}">
                <p14:modId xmlns:p14="http://schemas.microsoft.com/office/powerpoint/2010/main" val="2391544863"/>
              </p:ext>
            </p:extLst>
          </p:nvPr>
        </p:nvGraphicFramePr>
        <p:xfrm>
          <a:off x="1295400" y="2161458"/>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255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47312"/>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170B3267-2493-945B-1732-89092BFB1AC5}"/>
              </a:ext>
            </a:extLst>
          </p:cNvPr>
          <p:cNvGraphicFramePr>
            <a:graphicFrameLocks/>
          </p:cNvGraphicFramePr>
          <p:nvPr>
            <p:extLst>
              <p:ext uri="{D42A27DB-BD31-4B8C-83A1-F6EECF244321}">
                <p14:modId xmlns:p14="http://schemas.microsoft.com/office/powerpoint/2010/main" val="1272415922"/>
              </p:ext>
            </p:extLst>
          </p:nvPr>
        </p:nvGraphicFramePr>
        <p:xfrm>
          <a:off x="1219201" y="2243520"/>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16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8148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47312"/>
            <a:ext cx="9601200" cy="1485900"/>
          </a:xfrm>
        </p:spPr>
        <p:txBody>
          <a:bodyPr>
            <a:normAutofit fontScale="90000"/>
          </a:bodyPr>
          <a:lstStyle/>
          <a:p>
            <a:r>
              <a:rPr lang="en-US" dirty="0">
                <a:latin typeface="Century Gothic" panose="020B0502020202020204" pitchFamily="34" charset="0"/>
              </a:rPr>
              <a:t>Algebra 1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B92A8DF7-C05A-9B15-CABD-28E9735DBA7B}"/>
              </a:ext>
            </a:extLst>
          </p:cNvPr>
          <p:cNvGraphicFramePr>
            <a:graphicFrameLocks/>
          </p:cNvGraphicFramePr>
          <p:nvPr>
            <p:extLst>
              <p:ext uri="{D42A27DB-BD31-4B8C-83A1-F6EECF244321}">
                <p14:modId xmlns:p14="http://schemas.microsoft.com/office/powerpoint/2010/main" val="4217969062"/>
              </p:ext>
            </p:extLst>
          </p:nvPr>
        </p:nvGraphicFramePr>
        <p:xfrm>
          <a:off x="1219201" y="2173181"/>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15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93%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772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3FBEE9-5F5A-4EFB-898C-5D1770B31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English Language Arts</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073691128"/>
              </p:ext>
            </p:extLst>
          </p:nvPr>
        </p:nvGraphicFramePr>
        <p:xfrm>
          <a:off x="643467" y="834683"/>
          <a:ext cx="10905070" cy="3198973"/>
        </p:xfrm>
        <a:graphic>
          <a:graphicData uri="http://schemas.openxmlformats.org/drawingml/2006/table">
            <a:tbl>
              <a:tblPr firstRow="1" lastCol="1" bandRow="1">
                <a:tableStyleId>{5C22544A-7EE6-4342-B048-85BDC9FD1C3A}</a:tableStyleId>
              </a:tblPr>
              <a:tblGrid>
                <a:gridCol w="1648797">
                  <a:extLst>
                    <a:ext uri="{9D8B030D-6E8A-4147-A177-3AD203B41FA5}">
                      <a16:colId xmlns:a16="http://schemas.microsoft.com/office/drawing/2014/main" val="20000"/>
                    </a:ext>
                  </a:extLst>
                </a:gridCol>
                <a:gridCol w="1439731">
                  <a:extLst>
                    <a:ext uri="{9D8B030D-6E8A-4147-A177-3AD203B41FA5}">
                      <a16:colId xmlns:a16="http://schemas.microsoft.com/office/drawing/2014/main" val="20001"/>
                    </a:ext>
                  </a:extLst>
                </a:gridCol>
                <a:gridCol w="1544264">
                  <a:extLst>
                    <a:ext uri="{9D8B030D-6E8A-4147-A177-3AD203B41FA5}">
                      <a16:colId xmlns:a16="http://schemas.microsoft.com/office/drawing/2014/main" val="20002"/>
                    </a:ext>
                  </a:extLst>
                </a:gridCol>
                <a:gridCol w="1707282">
                  <a:extLst>
                    <a:ext uri="{9D8B030D-6E8A-4147-A177-3AD203B41FA5}">
                      <a16:colId xmlns:a16="http://schemas.microsoft.com/office/drawing/2014/main" val="20003"/>
                    </a:ext>
                  </a:extLst>
                </a:gridCol>
                <a:gridCol w="1678741">
                  <a:extLst>
                    <a:ext uri="{9D8B030D-6E8A-4147-A177-3AD203B41FA5}">
                      <a16:colId xmlns:a16="http://schemas.microsoft.com/office/drawing/2014/main" val="20004"/>
                    </a:ext>
                  </a:extLst>
                </a:gridCol>
                <a:gridCol w="1586754">
                  <a:extLst>
                    <a:ext uri="{9D8B030D-6E8A-4147-A177-3AD203B41FA5}">
                      <a16:colId xmlns:a16="http://schemas.microsoft.com/office/drawing/2014/main" val="20005"/>
                    </a:ext>
                  </a:extLst>
                </a:gridCol>
                <a:gridCol w="1299501">
                  <a:extLst>
                    <a:ext uri="{9D8B030D-6E8A-4147-A177-3AD203B41FA5}">
                      <a16:colId xmlns:a16="http://schemas.microsoft.com/office/drawing/2014/main" val="20006"/>
                    </a:ext>
                  </a:extLst>
                </a:gridCol>
              </a:tblGrid>
              <a:tr h="772165">
                <a:tc>
                  <a:txBody>
                    <a:bodyPr/>
                    <a:lstStyle/>
                    <a:p>
                      <a:pPr algn="ctr"/>
                      <a:r>
                        <a:rPr lang="en-US" sz="1800" dirty="0">
                          <a:solidFill>
                            <a:schemeClr val="tx1"/>
                          </a:solidFill>
                          <a:latin typeface="Century Gothic" panose="020B0502020202020204" pitchFamily="34" charset="0"/>
                        </a:rPr>
                        <a:t>ELA</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718" marR="131718" marT="45962" marB="45962"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Expectations</a:t>
                      </a:r>
                      <a:r>
                        <a:rPr lang="en-US" sz="1400" dirty="0">
                          <a:solidFill>
                            <a:schemeClr val="tx1"/>
                          </a:solidFill>
                          <a:latin typeface="Century Gothic" panose="020B0502020202020204" pitchFamily="34" charset="0"/>
                        </a:rPr>
                        <a:t> (Level 5)</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718" marR="131718" marT="45962" marB="45962" anchor="ctr"/>
                </a:tc>
                <a:extLst>
                  <a:ext uri="{0D108BD9-81ED-4DB2-BD59-A6C34878D82A}">
                    <a16:rowId xmlns:a16="http://schemas.microsoft.com/office/drawing/2014/main" val="10000"/>
                  </a:ext>
                </a:extLst>
              </a:tr>
              <a:tr h="404468">
                <a:tc>
                  <a:txBody>
                    <a:bodyPr/>
                    <a:lstStyle/>
                    <a:p>
                      <a:pPr algn="ctr"/>
                      <a:r>
                        <a:rPr lang="en-US" sz="1800" dirty="0">
                          <a:solidFill>
                            <a:schemeClr val="tx1"/>
                          </a:solidFill>
                          <a:latin typeface="Century Gothic" panose="020B0502020202020204" pitchFamily="34" charset="0"/>
                        </a:rPr>
                        <a:t>Grade 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42%</a:t>
                      </a:r>
                    </a:p>
                  </a:txBody>
                  <a:tcPr marL="131718" marR="131718" marT="45962" marB="45962" anchor="ctr"/>
                </a:tc>
                <a:extLst>
                  <a:ext uri="{0D108BD9-81ED-4DB2-BD59-A6C34878D82A}">
                    <a16:rowId xmlns:a16="http://schemas.microsoft.com/office/drawing/2014/main" val="10001"/>
                  </a:ext>
                </a:extLst>
              </a:tr>
              <a:tr h="404468">
                <a:tc>
                  <a:txBody>
                    <a:bodyPr/>
                    <a:lstStyle/>
                    <a:p>
                      <a:pPr algn="ctr"/>
                      <a:r>
                        <a:rPr lang="en-US" sz="1800" dirty="0">
                          <a:solidFill>
                            <a:schemeClr val="tx1"/>
                          </a:solidFill>
                          <a:latin typeface="Century Gothic" panose="020B0502020202020204" pitchFamily="34" charset="0"/>
                        </a:rPr>
                        <a:t>Grade 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49%</a:t>
                      </a:r>
                    </a:p>
                  </a:txBody>
                  <a:tcPr marL="131718" marR="131718" marT="45962" marB="45962" anchor="ctr"/>
                </a:tc>
                <a:extLst>
                  <a:ext uri="{0D108BD9-81ED-4DB2-BD59-A6C34878D82A}">
                    <a16:rowId xmlns:a16="http://schemas.microsoft.com/office/drawing/2014/main" val="10002"/>
                  </a:ext>
                </a:extLst>
              </a:tr>
              <a:tr h="404468">
                <a:tc>
                  <a:txBody>
                    <a:bodyPr/>
                    <a:lstStyle/>
                    <a:p>
                      <a:pPr algn="ctr"/>
                      <a:r>
                        <a:rPr lang="en-US" sz="1800" dirty="0">
                          <a:solidFill>
                            <a:schemeClr val="tx1"/>
                          </a:solidFill>
                          <a:latin typeface="Century Gothic" panose="020B0502020202020204" pitchFamily="34" charset="0"/>
                        </a:rPr>
                        <a:t>Grade 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9%</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49%</a:t>
                      </a:r>
                    </a:p>
                  </a:txBody>
                  <a:tcPr marL="131718" marR="131718" marT="45962" marB="45962" anchor="ctr"/>
                </a:tc>
                <a:extLst>
                  <a:ext uri="{0D108BD9-81ED-4DB2-BD59-A6C34878D82A}">
                    <a16:rowId xmlns:a16="http://schemas.microsoft.com/office/drawing/2014/main" val="10003"/>
                  </a:ext>
                </a:extLst>
              </a:tr>
              <a:tr h="404468">
                <a:tc>
                  <a:txBody>
                    <a:bodyPr/>
                    <a:lstStyle/>
                    <a:p>
                      <a:pPr algn="ctr"/>
                      <a:r>
                        <a:rPr lang="en-US" sz="1800" dirty="0">
                          <a:solidFill>
                            <a:schemeClr val="tx1"/>
                          </a:solidFill>
                          <a:latin typeface="Century Gothic" panose="020B0502020202020204" pitchFamily="34" charset="0"/>
                        </a:rPr>
                        <a:t>Grade 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37%</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47%</a:t>
                      </a:r>
                    </a:p>
                  </a:txBody>
                  <a:tcPr marL="131718" marR="131718" marT="45962" marB="45962" anchor="ctr"/>
                </a:tc>
                <a:extLst>
                  <a:ext uri="{0D108BD9-81ED-4DB2-BD59-A6C34878D82A}">
                    <a16:rowId xmlns:a16="http://schemas.microsoft.com/office/drawing/2014/main" val="10004"/>
                  </a:ext>
                </a:extLst>
              </a:tr>
              <a:tr h="404468">
                <a:tc>
                  <a:txBody>
                    <a:bodyPr/>
                    <a:lstStyle/>
                    <a:p>
                      <a:pPr algn="ctr"/>
                      <a:r>
                        <a:rPr lang="en-US" sz="1800" dirty="0">
                          <a:solidFill>
                            <a:schemeClr val="tx1"/>
                          </a:solidFill>
                          <a:latin typeface="Century Gothic" panose="020B0502020202020204" pitchFamily="34" charset="0"/>
                        </a:rPr>
                        <a:t>Grade 7</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52%</a:t>
                      </a:r>
                    </a:p>
                  </a:txBody>
                  <a:tcPr marL="131718" marR="131718" marT="45962" marB="45962" anchor="ctr"/>
                </a:tc>
                <a:extLst>
                  <a:ext uri="{0D108BD9-81ED-4DB2-BD59-A6C34878D82A}">
                    <a16:rowId xmlns:a16="http://schemas.microsoft.com/office/drawing/2014/main" val="10005"/>
                  </a:ext>
                </a:extLst>
              </a:tr>
              <a:tr h="404468">
                <a:tc>
                  <a:txBody>
                    <a:bodyPr/>
                    <a:lstStyle/>
                    <a:p>
                      <a:pPr algn="ctr"/>
                      <a:r>
                        <a:rPr lang="en-US" sz="1800" dirty="0">
                          <a:solidFill>
                            <a:schemeClr val="tx1"/>
                          </a:solidFill>
                          <a:latin typeface="Century Gothic" panose="020B0502020202020204" pitchFamily="34" charset="0"/>
                        </a:rPr>
                        <a:t>Grade 8</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52%</a:t>
                      </a:r>
                    </a:p>
                  </a:txBody>
                  <a:tcPr marL="131718" marR="131718" marT="45962" marB="45962"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43772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3A28-6C73-48C1-1B05-3A9637061AB5}"/>
              </a:ext>
            </a:extLst>
          </p:cNvPr>
          <p:cNvSpPr>
            <a:spLocks noGrp="1"/>
          </p:cNvSpPr>
          <p:nvPr>
            <p:ph type="title"/>
          </p:nvPr>
        </p:nvSpPr>
        <p:spPr>
          <a:xfrm>
            <a:off x="1478521" y="1480930"/>
            <a:ext cx="5751537" cy="3848521"/>
          </a:xfrm>
        </p:spPr>
        <p:txBody>
          <a:bodyPr vert="horz" lIns="91440" tIns="45720" rIns="91440" bIns="45720" rtlCol="0" anchor="ctr">
            <a:normAutofit/>
          </a:bodyPr>
          <a:lstStyle/>
          <a:p>
            <a:r>
              <a:rPr lang="en-US" sz="6600" dirty="0"/>
              <a:t>New jersey’s statewide </a:t>
            </a:r>
            <a:br>
              <a:rPr lang="en-US" sz="6600" dirty="0"/>
            </a:br>
            <a:r>
              <a:rPr lang="en-US" sz="6600" dirty="0"/>
              <a:t>assessment program</a:t>
            </a:r>
          </a:p>
        </p:txBody>
      </p:sp>
      <p:sp>
        <p:nvSpPr>
          <p:cNvPr id="3" name="Text Placeholder 2">
            <a:extLst>
              <a:ext uri="{FF2B5EF4-FFF2-40B4-BE49-F238E27FC236}">
                <a16:creationId xmlns:a16="http://schemas.microsoft.com/office/drawing/2014/main" id="{13B20AA1-0F25-3F95-7125-C9A42ABA0B37}"/>
              </a:ext>
            </a:extLst>
          </p:cNvPr>
          <p:cNvSpPr>
            <a:spLocks noGrp="1"/>
          </p:cNvSpPr>
          <p:nvPr>
            <p:ph type="body" idx="1"/>
          </p:nvPr>
        </p:nvSpPr>
        <p:spPr>
          <a:xfrm>
            <a:off x="7872155" y="1670263"/>
            <a:ext cx="3275009" cy="4790026"/>
          </a:xfrm>
        </p:spPr>
        <p:txBody>
          <a:bodyPr vert="horz" lIns="91440" tIns="45720" rIns="91440" bIns="45720" rtlCol="0" anchor="ctr">
            <a:normAutofit/>
          </a:bodyPr>
          <a:lstStyle/>
          <a:p>
            <a:pPr algn="l">
              <a:lnSpc>
                <a:spcPct val="102000"/>
              </a:lnSpc>
              <a:spcAft>
                <a:spcPts val="600"/>
              </a:spcAft>
            </a:pPr>
            <a:r>
              <a:rPr lang="en-US" sz="1900" b="1" dirty="0">
                <a:latin typeface="Century Gothic" panose="020B0502020202020204" pitchFamily="34" charset="0"/>
              </a:rPr>
              <a:t>Level 1</a:t>
            </a:r>
            <a:r>
              <a:rPr lang="en-US" sz="1900" dirty="0">
                <a:latin typeface="Century Gothic" panose="020B0502020202020204" pitchFamily="34" charset="0"/>
              </a:rPr>
              <a:t>: Below Proficient</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2</a:t>
            </a:r>
            <a:r>
              <a:rPr lang="en-US" sz="1900" dirty="0">
                <a:latin typeface="Century Gothic" panose="020B0502020202020204" pitchFamily="34" charset="0"/>
              </a:rPr>
              <a:t>: Near Proficiency </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3</a:t>
            </a:r>
            <a:r>
              <a:rPr lang="en-US" sz="1900" dirty="0">
                <a:latin typeface="Century Gothic" panose="020B0502020202020204" pitchFamily="34" charset="0"/>
              </a:rPr>
              <a:t>: Proficient </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4</a:t>
            </a:r>
            <a:r>
              <a:rPr lang="en-US" sz="1900" dirty="0">
                <a:latin typeface="Century Gothic" panose="020B0502020202020204" pitchFamily="34" charset="0"/>
              </a:rPr>
              <a:t>: Advanced Proficiency</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endParaRPr lang="en-US" sz="1400" dirty="0"/>
          </a:p>
        </p:txBody>
      </p:sp>
      <p:sp>
        <p:nvSpPr>
          <p:cNvPr id="4" name="TextBox 3">
            <a:extLst>
              <a:ext uri="{FF2B5EF4-FFF2-40B4-BE49-F238E27FC236}">
                <a16:creationId xmlns:a16="http://schemas.microsoft.com/office/drawing/2014/main" id="{18956BA7-CD0B-1899-0EC3-467FDFFD319A}"/>
              </a:ext>
            </a:extLst>
          </p:cNvPr>
          <p:cNvSpPr txBox="1"/>
          <p:nvPr/>
        </p:nvSpPr>
        <p:spPr>
          <a:xfrm>
            <a:off x="6223051" y="5144785"/>
            <a:ext cx="1007007" cy="369332"/>
          </a:xfrm>
          <a:prstGeom prst="rect">
            <a:avLst/>
          </a:prstGeom>
          <a:noFill/>
        </p:spPr>
        <p:txBody>
          <a:bodyPr wrap="none" rtlCol="0">
            <a:spAutoFit/>
          </a:bodyPr>
          <a:lstStyle/>
          <a:p>
            <a:r>
              <a:rPr lang="en-US" dirty="0"/>
              <a:t>Science </a:t>
            </a:r>
          </a:p>
        </p:txBody>
      </p:sp>
    </p:spTree>
    <p:extLst>
      <p:ext uri="{BB962C8B-B14F-4D97-AF65-F5344CB8AC3E}">
        <p14:creationId xmlns:p14="http://schemas.microsoft.com/office/powerpoint/2010/main" val="626149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1024359" y="222811"/>
            <a:ext cx="9601200" cy="1485900"/>
          </a:xfrm>
        </p:spPr>
        <p:txBody>
          <a:bodyPr>
            <a:noAutofit/>
          </a:bodyPr>
          <a:lstStyle/>
          <a:p>
            <a:r>
              <a:rPr lang="en-US" sz="4000" dirty="0">
                <a:latin typeface="Century Gothic" panose="020B0502020202020204" pitchFamily="34" charset="0"/>
              </a:rPr>
              <a:t>Moonachie’s</a:t>
            </a:r>
            <a:br>
              <a:rPr lang="en-US" sz="4000" dirty="0">
                <a:latin typeface="Century Gothic" panose="020B0502020202020204" pitchFamily="34" charset="0"/>
              </a:rPr>
            </a:br>
            <a:r>
              <a:rPr lang="en-US" sz="4000" dirty="0">
                <a:latin typeface="Century Gothic" panose="020B0502020202020204" pitchFamily="34" charset="0"/>
              </a:rPr>
              <a:t>2022 NJSLA Grade-Level Outcomes</a:t>
            </a:r>
            <a:br>
              <a:rPr lang="en-US" sz="4000" dirty="0">
                <a:latin typeface="Century Gothic" panose="020B0502020202020204" pitchFamily="34" charset="0"/>
              </a:rPr>
            </a:br>
            <a:r>
              <a:rPr lang="en-US" sz="4000" b="1" dirty="0">
                <a:latin typeface="Century Gothic" panose="020B0502020202020204" pitchFamily="34" charset="0"/>
              </a:rPr>
              <a:t>Science</a:t>
            </a:r>
            <a:r>
              <a:rPr lang="en-US" sz="4000" dirty="0">
                <a:latin typeface="Century Gothic" panose="020B0502020202020204" pitchFamily="34" charset="0"/>
              </a:rPr>
              <a:t> </a:t>
            </a: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1193358391"/>
              </p:ext>
            </p:extLst>
          </p:nvPr>
        </p:nvGraphicFramePr>
        <p:xfrm>
          <a:off x="1006996" y="1986506"/>
          <a:ext cx="11019904" cy="2280694"/>
        </p:xfrm>
        <a:graphic>
          <a:graphicData uri="http://schemas.openxmlformats.org/drawingml/2006/table">
            <a:tbl>
              <a:tblPr firstRow="1" lastCol="1" bandRow="1">
                <a:tableStyleId>{5C22544A-7EE6-4342-B048-85BDC9FD1C3A}</a:tableStyleId>
              </a:tblPr>
              <a:tblGrid>
                <a:gridCol w="1185514">
                  <a:extLst>
                    <a:ext uri="{9D8B030D-6E8A-4147-A177-3AD203B41FA5}">
                      <a16:colId xmlns:a16="http://schemas.microsoft.com/office/drawing/2014/main" val="20000"/>
                    </a:ext>
                  </a:extLst>
                </a:gridCol>
                <a:gridCol w="1131627">
                  <a:extLst>
                    <a:ext uri="{9D8B030D-6E8A-4147-A177-3AD203B41FA5}">
                      <a16:colId xmlns:a16="http://schemas.microsoft.com/office/drawing/2014/main" val="20001"/>
                    </a:ext>
                  </a:extLst>
                </a:gridCol>
                <a:gridCol w="1320233">
                  <a:extLst>
                    <a:ext uri="{9D8B030D-6E8A-4147-A177-3AD203B41FA5}">
                      <a16:colId xmlns:a16="http://schemas.microsoft.com/office/drawing/2014/main" val="20002"/>
                    </a:ext>
                  </a:extLst>
                </a:gridCol>
                <a:gridCol w="1471067">
                  <a:extLst>
                    <a:ext uri="{9D8B030D-6E8A-4147-A177-3AD203B41FA5}">
                      <a16:colId xmlns:a16="http://schemas.microsoft.com/office/drawing/2014/main" val="20003"/>
                    </a:ext>
                  </a:extLst>
                </a:gridCol>
                <a:gridCol w="1546610">
                  <a:extLst>
                    <a:ext uri="{9D8B030D-6E8A-4147-A177-3AD203B41FA5}">
                      <a16:colId xmlns:a16="http://schemas.microsoft.com/office/drawing/2014/main" val="20004"/>
                    </a:ext>
                  </a:extLst>
                </a:gridCol>
                <a:gridCol w="1630082">
                  <a:extLst>
                    <a:ext uri="{9D8B030D-6E8A-4147-A177-3AD203B41FA5}">
                      <a16:colId xmlns:a16="http://schemas.microsoft.com/office/drawing/2014/main" val="20005"/>
                    </a:ext>
                  </a:extLst>
                </a:gridCol>
                <a:gridCol w="1616612">
                  <a:extLst>
                    <a:ext uri="{9D8B030D-6E8A-4147-A177-3AD203B41FA5}">
                      <a16:colId xmlns:a16="http://schemas.microsoft.com/office/drawing/2014/main" val="20007"/>
                    </a:ext>
                  </a:extLst>
                </a:gridCol>
                <a:gridCol w="1118159">
                  <a:extLst>
                    <a:ext uri="{9D8B030D-6E8A-4147-A177-3AD203B41FA5}">
                      <a16:colId xmlns:a16="http://schemas.microsoft.com/office/drawing/2014/main" val="20008"/>
                    </a:ext>
                  </a:extLst>
                </a:gridCol>
              </a:tblGrid>
              <a:tr h="1070558">
                <a:tc>
                  <a:txBody>
                    <a:bodyPr/>
                    <a:lstStyle/>
                    <a:p>
                      <a:r>
                        <a:rPr lang="en-US" sz="1400" dirty="0">
                          <a:solidFill>
                            <a:schemeClr val="tx1"/>
                          </a:solidFill>
                          <a:latin typeface="Century Gothic" panose="020B0502020202020204" pitchFamily="34" charset="0"/>
                        </a:rPr>
                        <a:t>Science</a:t>
                      </a: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3</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3</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605068">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38</a:t>
                      </a:r>
                    </a:p>
                  </a:txBody>
                  <a:tcPr marL="131024" marR="131024" anchor="ctr"/>
                </a:tc>
                <a:tc>
                  <a:txBody>
                    <a:bodyPr/>
                    <a:lstStyle/>
                    <a:p>
                      <a:pPr algn="ctr"/>
                      <a:r>
                        <a:rPr lang="en-US" sz="1400"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9/38</a:t>
                      </a:r>
                    </a:p>
                  </a:txBody>
                  <a:tcPr marL="131024" marR="131024" anchor="ctr"/>
                </a:tc>
                <a:tc>
                  <a:txBody>
                    <a:bodyPr/>
                    <a:lstStyle/>
                    <a:p>
                      <a:pPr algn="ctr"/>
                      <a:r>
                        <a:rPr lang="en-US" sz="1400" dirty="0">
                          <a:solidFill>
                            <a:schemeClr val="tx1"/>
                          </a:solidFill>
                          <a:latin typeface="Century Gothic" panose="020B0502020202020204" pitchFamily="34" charset="0"/>
                        </a:rPr>
                        <a:t>50%</a:t>
                      </a:r>
                    </a:p>
                    <a:p>
                      <a:pPr algn="ctr"/>
                      <a:r>
                        <a:rPr lang="en-US" sz="1400" dirty="0">
                          <a:solidFill>
                            <a:schemeClr val="tx1"/>
                          </a:solidFill>
                          <a:latin typeface="Century Gothic" panose="020B0502020202020204" pitchFamily="34" charset="0"/>
                        </a:rPr>
                        <a:t>19/38</a:t>
                      </a:r>
                    </a:p>
                  </a:txBody>
                  <a:tcPr marL="131024" marR="131024" anchor="ctr"/>
                </a:tc>
                <a:tc>
                  <a:txBody>
                    <a:bodyPr/>
                    <a:lstStyle/>
                    <a:p>
                      <a:pPr algn="ctr"/>
                      <a:r>
                        <a:rPr lang="en-US" sz="1400"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9/38</a:t>
                      </a:r>
                    </a:p>
                  </a:txBody>
                  <a:tcPr marL="131024" marR="131024" anchor="ctr"/>
                </a:tc>
                <a:tc>
                  <a:txBody>
                    <a:bodyPr/>
                    <a:lstStyle/>
                    <a:p>
                      <a:pPr algn="ctr"/>
                      <a:r>
                        <a:rPr lang="en-US" sz="1400"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1/38</a:t>
                      </a:r>
                    </a:p>
                  </a:txBody>
                  <a:tcPr marL="131024" marR="131024" anchor="ctr"/>
                </a:tc>
                <a:tc>
                  <a:txBody>
                    <a:bodyPr/>
                    <a:lstStyle/>
                    <a:p>
                      <a:pPr algn="ctr"/>
                      <a:r>
                        <a:rPr lang="en-US" sz="1400" b="0" dirty="0">
                          <a:solidFill>
                            <a:srgbClr val="0070C0"/>
                          </a:solidFill>
                          <a:latin typeface="Century Gothic" panose="020B0502020202020204" pitchFamily="34" charset="0"/>
                        </a:rPr>
                        <a:t>27%</a:t>
                      </a:r>
                    </a:p>
                    <a:p>
                      <a:pPr algn="ctr"/>
                      <a:r>
                        <a:rPr lang="en-US" sz="1400" b="0" dirty="0">
                          <a:solidFill>
                            <a:srgbClr val="0070C0"/>
                          </a:solidFill>
                          <a:latin typeface="Century Gothic" panose="020B0502020202020204" pitchFamily="34" charset="0"/>
                        </a:rPr>
                        <a:t>10/38</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25%</a:t>
                      </a:r>
                    </a:p>
                  </a:txBody>
                  <a:tcPr marL="131024" marR="131024" anchor="ctr"/>
                </a:tc>
                <a:extLst>
                  <a:ext uri="{0D108BD9-81ED-4DB2-BD59-A6C34878D82A}">
                    <a16:rowId xmlns:a16="http://schemas.microsoft.com/office/drawing/2014/main" val="10001"/>
                  </a:ext>
                </a:extLst>
              </a:tr>
              <a:tr h="605068">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31</a:t>
                      </a:r>
                    </a:p>
                  </a:txBody>
                  <a:tcPr marL="131024" marR="131024" anchor="ctr"/>
                </a:tc>
                <a:tc>
                  <a:txBody>
                    <a:bodyPr/>
                    <a:lstStyle/>
                    <a:p>
                      <a:pPr algn="ctr"/>
                      <a:r>
                        <a:rPr lang="en-US" sz="1400" dirty="0">
                          <a:solidFill>
                            <a:schemeClr val="tx1"/>
                          </a:solidFill>
                          <a:latin typeface="Century Gothic" panose="020B0502020202020204" pitchFamily="34" charset="0"/>
                        </a:rPr>
                        <a:t>29%</a:t>
                      </a:r>
                    </a:p>
                    <a:p>
                      <a:pPr algn="ctr"/>
                      <a:r>
                        <a:rPr lang="en-US" sz="1400" dirty="0">
                          <a:solidFill>
                            <a:schemeClr val="tx1"/>
                          </a:solidFill>
                          <a:latin typeface="Century Gothic" panose="020B0502020202020204" pitchFamily="34" charset="0"/>
                        </a:rPr>
                        <a:t>9/31</a:t>
                      </a:r>
                    </a:p>
                  </a:txBody>
                  <a:tcPr marL="131024" marR="131024" anchor="ctr"/>
                </a:tc>
                <a:tc>
                  <a:txBody>
                    <a:bodyPr/>
                    <a:lstStyle/>
                    <a:p>
                      <a:pPr algn="ctr"/>
                      <a:r>
                        <a:rPr lang="en-US" sz="1400"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16/31</a:t>
                      </a:r>
                    </a:p>
                  </a:txBody>
                  <a:tcPr marL="131024" marR="131024" anchor="ctr"/>
                </a:tc>
                <a:tc>
                  <a:txBody>
                    <a:bodyPr/>
                    <a:lstStyle/>
                    <a:p>
                      <a:pPr algn="ctr"/>
                      <a:r>
                        <a:rPr lang="en-US" sz="1400"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6/31</a:t>
                      </a:r>
                    </a:p>
                  </a:txBody>
                  <a:tcPr marL="131024" marR="131024" anchor="ctr"/>
                </a:tc>
                <a:tc>
                  <a:txBody>
                    <a:bodyPr/>
                    <a:lstStyle/>
                    <a:p>
                      <a:pPr algn="ctr"/>
                      <a:r>
                        <a:rPr lang="en-US" sz="1400"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0/31</a:t>
                      </a:r>
                    </a:p>
                  </a:txBody>
                  <a:tcPr marL="131024" marR="131024" anchor="ctr"/>
                </a:tc>
                <a:tc>
                  <a:txBody>
                    <a:bodyPr/>
                    <a:lstStyle/>
                    <a:p>
                      <a:pPr algn="ctr"/>
                      <a:r>
                        <a:rPr lang="en-US" sz="1400" b="0" dirty="0">
                          <a:solidFill>
                            <a:srgbClr val="0070C0"/>
                          </a:solidFill>
                          <a:latin typeface="Century Gothic" panose="020B0502020202020204" pitchFamily="34" charset="0"/>
                        </a:rPr>
                        <a:t>19%</a:t>
                      </a:r>
                    </a:p>
                    <a:p>
                      <a:pPr algn="ctr"/>
                      <a:r>
                        <a:rPr lang="en-US" sz="1400" b="0" dirty="0">
                          <a:solidFill>
                            <a:srgbClr val="0070C0"/>
                          </a:solidFill>
                          <a:latin typeface="Century Gothic" panose="020B0502020202020204" pitchFamily="34" charset="0"/>
                        </a:rPr>
                        <a:t>6/31</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16%</a:t>
                      </a:r>
                    </a:p>
                  </a:txBody>
                  <a:tcPr marL="131024" marR="131024"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2258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AFDFC3-59F4-784B-6950-61DE8DFB2274}"/>
              </a:ext>
            </a:extLst>
          </p:cNvPr>
          <p:cNvSpPr>
            <a:spLocks noGrp="1"/>
          </p:cNvSpPr>
          <p:nvPr>
            <p:ph type="body" idx="1"/>
          </p:nvPr>
        </p:nvSpPr>
        <p:spPr>
          <a:xfrm>
            <a:off x="588562" y="4984978"/>
            <a:ext cx="9612971" cy="1143324"/>
          </a:xfrm>
        </p:spPr>
        <p:txBody>
          <a:bodyPr>
            <a:normAutofit fontScale="92500" lnSpcReduction="10000"/>
          </a:bodyPr>
          <a:lstStyle/>
          <a:p>
            <a:pPr algn="l"/>
            <a:r>
              <a:rPr lang="en-US" sz="3600" b="1" dirty="0">
                <a:latin typeface="Century Gothic" panose="020B0502020202020204" pitchFamily="34" charset="0"/>
              </a:rPr>
              <a:t>Science</a:t>
            </a:r>
            <a:r>
              <a:rPr lang="en-US" sz="3600" dirty="0">
                <a:latin typeface="Century Gothic" panose="020B0502020202020204" pitchFamily="34" charset="0"/>
              </a:rPr>
              <a:t> </a:t>
            </a:r>
          </a:p>
          <a:p>
            <a:pPr algn="l"/>
            <a:r>
              <a:rPr lang="en-US" sz="3600" dirty="0">
                <a:latin typeface="Century Gothic" panose="020B0502020202020204" pitchFamily="34" charset="0"/>
              </a:rPr>
              <a:t>Average Overall Scores </a:t>
            </a:r>
          </a:p>
        </p:txBody>
      </p:sp>
      <p:graphicFrame>
        <p:nvGraphicFramePr>
          <p:cNvPr id="5" name="Chart 4">
            <a:extLst>
              <a:ext uri="{FF2B5EF4-FFF2-40B4-BE49-F238E27FC236}">
                <a16:creationId xmlns:a16="http://schemas.microsoft.com/office/drawing/2014/main" id="{9FE3B4EC-E965-C614-6AC4-40B58BC484A5}"/>
              </a:ext>
            </a:extLst>
          </p:cNvPr>
          <p:cNvGraphicFramePr/>
          <p:nvPr>
            <p:extLst>
              <p:ext uri="{D42A27DB-BD31-4B8C-83A1-F6EECF244321}">
                <p14:modId xmlns:p14="http://schemas.microsoft.com/office/powerpoint/2010/main" val="1549573501"/>
              </p:ext>
            </p:extLst>
          </p:nvPr>
        </p:nvGraphicFramePr>
        <p:xfrm>
          <a:off x="588562" y="224590"/>
          <a:ext cx="10352154" cy="476038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7A0839C-B681-4476-BFC0-7D1FA6B57606}"/>
              </a:ext>
            </a:extLst>
          </p:cNvPr>
          <p:cNvSpPr txBox="1"/>
          <p:nvPr/>
        </p:nvSpPr>
        <p:spPr>
          <a:xfrm>
            <a:off x="588562" y="6378498"/>
            <a:ext cx="3655168" cy="369332"/>
          </a:xfrm>
          <a:prstGeom prst="rect">
            <a:avLst/>
          </a:prstGeom>
          <a:noFill/>
        </p:spPr>
        <p:txBody>
          <a:bodyPr wrap="none" rtlCol="0">
            <a:spAutoFit/>
          </a:bodyPr>
          <a:lstStyle/>
          <a:p>
            <a:r>
              <a:rPr lang="en-US" dirty="0">
                <a:latin typeface="Century Gothic" panose="020B0502020202020204" pitchFamily="34" charset="0"/>
              </a:rPr>
              <a:t>*200 score is Level 3 (Proficient)</a:t>
            </a:r>
          </a:p>
        </p:txBody>
      </p:sp>
    </p:spTree>
    <p:extLst>
      <p:ext uri="{BB962C8B-B14F-4D97-AF65-F5344CB8AC3E}">
        <p14:creationId xmlns:p14="http://schemas.microsoft.com/office/powerpoint/2010/main" val="2703836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507436"/>
            <a:ext cx="9601200" cy="921314"/>
          </a:xfrm>
        </p:spPr>
        <p:txBody>
          <a:bodyPr/>
          <a:lstStyle/>
          <a:p>
            <a:r>
              <a:rPr lang="en-US" b="1" dirty="0">
                <a:latin typeface="Century Gothic" panose="020B0502020202020204" pitchFamily="34" charset="0"/>
              </a:rPr>
              <a:t>Science</a:t>
            </a:r>
            <a:r>
              <a:rPr lang="en-US" dirty="0">
                <a:latin typeface="Century Gothic" panose="020B0502020202020204" pitchFamily="34" charset="0"/>
              </a:rPr>
              <a:t> By Subgroup</a:t>
            </a: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2929958756"/>
              </p:ext>
            </p:extLst>
          </p:nvPr>
        </p:nvGraphicFramePr>
        <p:xfrm>
          <a:off x="914400" y="1428750"/>
          <a:ext cx="10947401" cy="5634990"/>
        </p:xfrm>
        <a:graphic>
          <a:graphicData uri="http://schemas.openxmlformats.org/drawingml/2006/table">
            <a:tbl>
              <a:tblPr firstRow="1" lastCol="1" bandRow="1">
                <a:tableStyleId>{2D5ABB26-0587-4C30-8999-92F81FD0307C}</a:tableStyleId>
              </a:tblPr>
              <a:tblGrid>
                <a:gridCol w="3754687">
                  <a:extLst>
                    <a:ext uri="{9D8B030D-6E8A-4147-A177-3AD203B41FA5}">
                      <a16:colId xmlns:a16="http://schemas.microsoft.com/office/drawing/2014/main" val="20000"/>
                    </a:ext>
                  </a:extLst>
                </a:gridCol>
                <a:gridCol w="1342037">
                  <a:extLst>
                    <a:ext uri="{9D8B030D-6E8A-4147-A177-3AD203B41FA5}">
                      <a16:colId xmlns:a16="http://schemas.microsoft.com/office/drawing/2014/main" val="20001"/>
                    </a:ext>
                  </a:extLst>
                </a:gridCol>
                <a:gridCol w="1658697">
                  <a:extLst>
                    <a:ext uri="{9D8B030D-6E8A-4147-A177-3AD203B41FA5}">
                      <a16:colId xmlns:a16="http://schemas.microsoft.com/office/drawing/2014/main" val="20002"/>
                    </a:ext>
                  </a:extLst>
                </a:gridCol>
                <a:gridCol w="2111069">
                  <a:extLst>
                    <a:ext uri="{9D8B030D-6E8A-4147-A177-3AD203B41FA5}">
                      <a16:colId xmlns:a16="http://schemas.microsoft.com/office/drawing/2014/main" val="20003"/>
                    </a:ext>
                  </a:extLst>
                </a:gridCol>
                <a:gridCol w="2080911">
                  <a:extLst>
                    <a:ext uri="{9D8B030D-6E8A-4147-A177-3AD203B41FA5}">
                      <a16:colId xmlns:a16="http://schemas.microsoft.com/office/drawing/2014/main" val="20004"/>
                    </a:ext>
                  </a:extLst>
                </a:gridCol>
              </a:tblGrid>
              <a:tr h="1428750">
                <a:tc>
                  <a:txBody>
                    <a:bodyPr/>
                    <a:lstStyle/>
                    <a:p>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5498">
                <a:tc>
                  <a:txBody>
                    <a:bodyPr/>
                    <a:lstStyle/>
                    <a:p>
                      <a:pPr algn="l"/>
                      <a:r>
                        <a:rPr lang="en-US" sz="1800" dirty="0">
                          <a:latin typeface="Century Gothic" panose="020B0502020202020204" pitchFamily="34" charset="0"/>
                        </a:rPr>
                        <a:t>Female = 35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235498">
                <a:tc>
                  <a:txBody>
                    <a:bodyPr/>
                    <a:lstStyle/>
                    <a:p>
                      <a:pPr algn="l"/>
                      <a:r>
                        <a:rPr lang="en-US" sz="1800" dirty="0">
                          <a:latin typeface="Century Gothic" panose="020B0502020202020204" pitchFamily="34" charset="0"/>
                        </a:rPr>
                        <a:t>Male = 34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235498">
                <a:tc>
                  <a:txBody>
                    <a:bodyPr/>
                    <a:lstStyle/>
                    <a:p>
                      <a:pPr algn="l"/>
                      <a:r>
                        <a:rPr lang="en-US" sz="1800" dirty="0">
                          <a:latin typeface="Century Gothic" panose="020B0502020202020204" pitchFamily="34" charset="0"/>
                        </a:rPr>
                        <a:t>Hispanic = 42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235498">
                <a:tc>
                  <a:txBody>
                    <a:bodyPr/>
                    <a:lstStyle/>
                    <a:p>
                      <a:pPr algn="l"/>
                      <a:r>
                        <a:rPr lang="en-US" sz="1800" dirty="0">
                          <a:latin typeface="Century Gothic" panose="020B0502020202020204" pitchFamily="34" charset="0"/>
                        </a:rPr>
                        <a:t>Asian = 9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35498">
                <a:tc>
                  <a:txBody>
                    <a:bodyPr/>
                    <a:lstStyle/>
                    <a:p>
                      <a:pPr algn="l"/>
                      <a:r>
                        <a:rPr lang="en-US" sz="1800" dirty="0">
                          <a:latin typeface="Century Gothic" panose="020B0502020202020204" pitchFamily="34" charset="0"/>
                        </a:rPr>
                        <a:t>White = 14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235498">
                <a:tc>
                  <a:txBody>
                    <a:bodyPr/>
                    <a:lstStyle/>
                    <a:p>
                      <a:pPr algn="l"/>
                      <a:r>
                        <a:rPr lang="en-US" sz="1800" dirty="0">
                          <a:latin typeface="Century Gothic" panose="020B0502020202020204" pitchFamily="34" charset="0"/>
                        </a:rPr>
                        <a:t>Students with Disabilities </a:t>
                      </a:r>
                    </a:p>
                    <a:p>
                      <a:pPr algn="l"/>
                      <a:r>
                        <a:rPr lang="en-US" sz="1800" dirty="0">
                          <a:latin typeface="Century Gothic" panose="020B0502020202020204" pitchFamily="34" charset="0"/>
                        </a:rPr>
                        <a:t>= 15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282938">
                <a:tc>
                  <a:txBody>
                    <a:bodyPr/>
                    <a:lstStyle/>
                    <a:p>
                      <a:pPr algn="l"/>
                      <a:r>
                        <a:rPr lang="en-US" sz="1800" dirty="0">
                          <a:latin typeface="Century Gothic" panose="020B0502020202020204" pitchFamily="34" charset="0"/>
                        </a:rPr>
                        <a:t>Current ELL =  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Economically  Disadvantaged  = 36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235498">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35498">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64753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066800" y="159743"/>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Science</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811124A-0E4A-CCEA-9E99-94879024266C}"/>
              </a:ext>
            </a:extLst>
          </p:cNvPr>
          <p:cNvGraphicFramePr>
            <a:graphicFrameLocks/>
          </p:cNvGraphicFramePr>
          <p:nvPr>
            <p:extLst>
              <p:ext uri="{D42A27DB-BD31-4B8C-83A1-F6EECF244321}">
                <p14:modId xmlns:p14="http://schemas.microsoft.com/office/powerpoint/2010/main" val="3125320646"/>
              </p:ext>
            </p:extLst>
          </p:nvPr>
        </p:nvGraphicFramePr>
        <p:xfrm>
          <a:off x="1066800" y="1856658"/>
          <a:ext cx="10644853" cy="4756263"/>
        </p:xfrm>
        <a:graphic>
          <a:graphicData uri="http://schemas.openxmlformats.org/drawingml/2006/table">
            <a:tbl>
              <a:tblPr firstRow="1" lastCol="1" bandRow="1">
                <a:tableStyleId>{5C22544A-7EE6-4342-B048-85BDC9FD1C3A}</a:tableStyleId>
              </a:tblPr>
              <a:tblGrid>
                <a:gridCol w="2819400">
                  <a:extLst>
                    <a:ext uri="{9D8B030D-6E8A-4147-A177-3AD203B41FA5}">
                      <a16:colId xmlns:a16="http://schemas.microsoft.com/office/drawing/2014/main" val="20000"/>
                    </a:ext>
                  </a:extLst>
                </a:gridCol>
                <a:gridCol w="1261627">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759542">
                <a:tc>
                  <a:txBody>
                    <a:bodyPr/>
                    <a:lstStyle/>
                    <a:p>
                      <a:pPr algn="ctr"/>
                      <a:r>
                        <a:rPr lang="en-US" sz="1800" b="0" dirty="0">
                          <a:solidFill>
                            <a:schemeClr val="tx1"/>
                          </a:solidFill>
                          <a:latin typeface="Century Gothic" panose="020B0502020202020204" pitchFamily="34" charset="0"/>
                        </a:rPr>
                        <a:t>38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ysClr val="windowText" lastClr="000000"/>
                          </a:solidFill>
                          <a:latin typeface="Century Gothic" panose="020B0502020202020204" pitchFamily="34" charset="0"/>
                        </a:rPr>
                        <a:t>Below</a:t>
                      </a:r>
                      <a:r>
                        <a:rPr lang="en-US" sz="1800" b="0" baseline="0" dirty="0">
                          <a:solidFill>
                            <a:sysClr val="windowText" lastClr="000000"/>
                          </a:solidFill>
                          <a:latin typeface="Century Gothic" panose="020B0502020202020204" pitchFamily="34" charset="0"/>
                        </a:rPr>
                        <a:t> </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Approaching</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2)</a:t>
                      </a:r>
                      <a:endParaRPr lang="en-US" sz="1800" b="0" dirty="0">
                        <a:solidFill>
                          <a:sysClr val="windowText" lastClr="000000"/>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Meets or Exceeds</a:t>
                      </a:r>
                    </a:p>
                    <a:p>
                      <a:pPr algn="ctr"/>
                      <a:r>
                        <a:rPr lang="en-US" sz="1800" b="0" dirty="0">
                          <a:solidFill>
                            <a:sysClr val="windowText" lastClr="000000"/>
                          </a:solidFill>
                          <a:latin typeface="Century Gothic" panose="020B0502020202020204" pitchFamily="34" charset="0"/>
                        </a:rPr>
                        <a:t>Expectations</a:t>
                      </a:r>
                    </a:p>
                    <a:p>
                      <a:pPr algn="ctr"/>
                      <a:r>
                        <a:rPr lang="en-US" sz="1800" b="0" dirty="0">
                          <a:solidFill>
                            <a:sysClr val="windowText" lastClr="000000"/>
                          </a:solidFill>
                          <a:latin typeface="Century Gothic" panose="020B0502020202020204" pitchFamily="34" charset="0"/>
                        </a:rPr>
                        <a:t>(Levels 3 and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Earth &amp; Space Science</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495483">
                <a:tc>
                  <a:txBody>
                    <a:bodyPr/>
                    <a:lstStyle/>
                    <a:p>
                      <a:pPr algn="ctr"/>
                      <a:r>
                        <a:rPr lang="en-US" sz="1800" b="0" dirty="0">
                          <a:solidFill>
                            <a:schemeClr val="tx1"/>
                          </a:solidFill>
                          <a:latin typeface="Century Gothic" panose="020B0502020202020204" pitchFamily="34" charset="0"/>
                        </a:rPr>
                        <a:t>Life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1055206"/>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Physical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Investigating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Sensemaking Practices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Critiquing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837160608"/>
                  </a:ext>
                </a:extLst>
              </a:tr>
            </a:tbl>
          </a:graphicData>
        </a:graphic>
      </p:graphicFrame>
    </p:spTree>
    <p:extLst>
      <p:ext uri="{BB962C8B-B14F-4D97-AF65-F5344CB8AC3E}">
        <p14:creationId xmlns:p14="http://schemas.microsoft.com/office/powerpoint/2010/main" val="3256093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24883"/>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Science</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0CDEC4B-8933-4C0C-FC50-5A61DB9A29F2}"/>
              </a:ext>
            </a:extLst>
          </p:cNvPr>
          <p:cNvGraphicFramePr>
            <a:graphicFrameLocks/>
          </p:cNvGraphicFramePr>
          <p:nvPr>
            <p:extLst>
              <p:ext uri="{D42A27DB-BD31-4B8C-83A1-F6EECF244321}">
                <p14:modId xmlns:p14="http://schemas.microsoft.com/office/powerpoint/2010/main" val="1894505632"/>
              </p:ext>
            </p:extLst>
          </p:nvPr>
        </p:nvGraphicFramePr>
        <p:xfrm>
          <a:off x="1055077" y="1888897"/>
          <a:ext cx="10644853" cy="4848105"/>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006703">
                <a:tc>
                  <a:txBody>
                    <a:bodyPr/>
                    <a:lstStyle/>
                    <a:p>
                      <a:pPr algn="ctr"/>
                      <a:r>
                        <a:rPr lang="en-US" sz="1800" b="0" dirty="0">
                          <a:solidFill>
                            <a:schemeClr val="tx1"/>
                          </a:solidFill>
                          <a:latin typeface="Century Gothic" panose="020B0502020202020204" pitchFamily="34" charset="0"/>
                        </a:rPr>
                        <a:t>31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ysClr val="windowText" lastClr="000000"/>
                          </a:solidFill>
                          <a:latin typeface="Century Gothic" panose="020B0502020202020204" pitchFamily="34" charset="0"/>
                        </a:rPr>
                        <a:t>Below</a:t>
                      </a:r>
                      <a:r>
                        <a:rPr lang="en-US" sz="1800" b="0" baseline="0" dirty="0">
                          <a:solidFill>
                            <a:sysClr val="windowText" lastClr="000000"/>
                          </a:solidFill>
                          <a:latin typeface="Century Gothic" panose="020B0502020202020204" pitchFamily="34" charset="0"/>
                        </a:rPr>
                        <a:t> </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Approaching</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2)</a:t>
                      </a:r>
                      <a:endParaRPr lang="en-US" sz="1800" b="0" dirty="0">
                        <a:solidFill>
                          <a:sysClr val="windowText" lastClr="000000"/>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Meets or Exceeds</a:t>
                      </a:r>
                    </a:p>
                    <a:p>
                      <a:pPr algn="ctr"/>
                      <a:r>
                        <a:rPr lang="en-US" sz="1800" b="0" dirty="0">
                          <a:solidFill>
                            <a:sysClr val="windowText" lastClr="000000"/>
                          </a:solidFill>
                          <a:latin typeface="Century Gothic" panose="020B0502020202020204" pitchFamily="34" charset="0"/>
                        </a:rPr>
                        <a:t>Expectations</a:t>
                      </a:r>
                    </a:p>
                    <a:p>
                      <a:pPr algn="ctr"/>
                      <a:r>
                        <a:rPr lang="en-US" sz="1800" b="0" dirty="0">
                          <a:solidFill>
                            <a:sysClr val="windowText" lastClr="000000"/>
                          </a:solidFill>
                          <a:latin typeface="Century Gothic" panose="020B0502020202020204" pitchFamily="34" charset="0"/>
                        </a:rPr>
                        <a:t>(Levels 3 and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Earth &amp; Space Science</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495483">
                <a:tc>
                  <a:txBody>
                    <a:bodyPr/>
                    <a:lstStyle/>
                    <a:p>
                      <a:pPr algn="ctr"/>
                      <a:r>
                        <a:rPr lang="en-US" sz="1800" b="0" dirty="0">
                          <a:solidFill>
                            <a:schemeClr val="tx1"/>
                          </a:solidFill>
                          <a:latin typeface="Century Gothic" panose="020B0502020202020204" pitchFamily="34" charset="0"/>
                        </a:rPr>
                        <a:t>Life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70%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141742011"/>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Physical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375439532"/>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Investigating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Sensemaking Practices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71%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Critiquing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0822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819AE-201C-6823-756B-6E0278072F5C}"/>
              </a:ext>
            </a:extLst>
          </p:cNvPr>
          <p:cNvSpPr>
            <a:spLocks noGrp="1"/>
          </p:cNvSpPr>
          <p:nvPr>
            <p:ph type="title"/>
          </p:nvPr>
        </p:nvSpPr>
        <p:spPr>
          <a:xfrm>
            <a:off x="1295400" y="120316"/>
            <a:ext cx="9601200" cy="1485900"/>
          </a:xfrm>
        </p:spPr>
        <p:txBody>
          <a:bodyPr>
            <a:normAutofit fontScale="90000"/>
          </a:bodyPr>
          <a:lstStyle/>
          <a:p>
            <a:pPr algn="ctr"/>
            <a:r>
              <a:rPr lang="en-US" b="1" dirty="0">
                <a:latin typeface="Century Gothic" panose="020B0502020202020204" pitchFamily="34" charset="0"/>
              </a:rPr>
              <a:t>WIDA ACCESS </a:t>
            </a:r>
            <a:br>
              <a:rPr lang="en-US" dirty="0">
                <a:latin typeface="Century Gothic" panose="020B0502020202020204" pitchFamily="34" charset="0"/>
              </a:rPr>
            </a:br>
            <a:r>
              <a:rPr lang="en-US" dirty="0">
                <a:latin typeface="Century Gothic" panose="020B0502020202020204" pitchFamily="34" charset="0"/>
              </a:rPr>
              <a:t> English Language Proficiency</a:t>
            </a:r>
            <a:br>
              <a:rPr lang="en-US" dirty="0"/>
            </a:br>
            <a:br>
              <a:rPr lang="en-US" dirty="0"/>
            </a:br>
            <a:br>
              <a:rPr lang="en-US" dirty="0"/>
            </a:br>
            <a:endParaRPr lang="en-US" dirty="0"/>
          </a:p>
        </p:txBody>
      </p:sp>
      <p:sp>
        <p:nvSpPr>
          <p:cNvPr id="3" name="TextBox 2">
            <a:extLst>
              <a:ext uri="{FF2B5EF4-FFF2-40B4-BE49-F238E27FC236}">
                <a16:creationId xmlns:a16="http://schemas.microsoft.com/office/drawing/2014/main" id="{6C9514B4-0E12-D6E4-2B97-288E7556B99C}"/>
              </a:ext>
            </a:extLst>
          </p:cNvPr>
          <p:cNvSpPr txBox="1"/>
          <p:nvPr/>
        </p:nvSpPr>
        <p:spPr>
          <a:xfrm>
            <a:off x="842211" y="1365586"/>
            <a:ext cx="11237494" cy="5252720"/>
          </a:xfrm>
          <a:prstGeom prst="rect">
            <a:avLst/>
          </a:prstGeom>
          <a:noFill/>
        </p:spPr>
        <p:txBody>
          <a:bodyPr wrap="square" rtlCol="0">
            <a:spAutoFit/>
          </a:bodyPr>
          <a:lstStyle/>
          <a:p>
            <a:pPr algn="l" rtl="0">
              <a:spcBef>
                <a:spcPts val="400"/>
              </a:spcBef>
              <a:spcAft>
                <a:spcPts val="0"/>
              </a:spcAft>
            </a:pPr>
            <a:r>
              <a:rPr lang="en-US" sz="1400" b="1" i="0" u="none" strike="noStrike" dirty="0">
                <a:solidFill>
                  <a:srgbClr val="2F2F2F"/>
                </a:solidFill>
                <a:effectLst/>
                <a:latin typeface="Century Gothic" panose="020B0502020202020204" pitchFamily="34" charset="0"/>
              </a:rPr>
              <a:t>What is ACCESS?</a:t>
            </a:r>
            <a:endParaRPr lang="en-US" sz="1400" b="0" i="0" u="none" strike="noStrike" dirty="0">
              <a:solidFill>
                <a:srgbClr val="000000"/>
              </a:solidFill>
              <a:effectLst/>
              <a:latin typeface="Century Gothic" panose="020B0502020202020204" pitchFamily="34" charset="0"/>
            </a:endParaRPr>
          </a:p>
          <a:p>
            <a:pPr algn="l" rtl="0">
              <a:spcBef>
                <a:spcPts val="400"/>
              </a:spcBef>
              <a:spcAft>
                <a:spcPts val="0"/>
              </a:spcAft>
            </a:pPr>
            <a:r>
              <a:rPr lang="en-US" sz="1400" b="0" i="0" u="none" strike="noStrike" dirty="0">
                <a:solidFill>
                  <a:srgbClr val="2F2F2F"/>
                </a:solidFill>
                <a:effectLst/>
                <a:latin typeface="Century Gothic" panose="020B0502020202020204" pitchFamily="34" charset="0"/>
              </a:rPr>
              <a:t>ACCESS for ELLs (ACCESS) is the collective name for WIDA's suite of summative English language proficiency assessments. ACCESS is taken annually by English language learners in Kindergarten through Grade 12 in WIDA Consortium member states.</a:t>
            </a:r>
          </a:p>
          <a:p>
            <a:pPr algn="l" rtl="0">
              <a:spcBef>
                <a:spcPts val="400"/>
              </a:spcBef>
              <a:spcAft>
                <a:spcPts val="0"/>
              </a:spcAft>
            </a:pPr>
            <a:endParaRPr lang="en-US" sz="1400" b="0" i="0" u="none" strike="noStrike" dirty="0">
              <a:solidFill>
                <a:srgbClr val="000000"/>
              </a:solidFill>
              <a:effectLst/>
              <a:latin typeface="Century Gothic" panose="020B0502020202020204" pitchFamily="34" charset="0"/>
            </a:endParaRPr>
          </a:p>
          <a:p>
            <a:pPr algn="l" rtl="0">
              <a:spcBef>
                <a:spcPts val="400"/>
              </a:spcBef>
              <a:spcAft>
                <a:spcPts val="0"/>
              </a:spcAft>
            </a:pPr>
            <a:r>
              <a:rPr lang="en-US" sz="1400" b="1" i="0" u="none" strike="noStrike" dirty="0">
                <a:solidFill>
                  <a:srgbClr val="2F2F2F"/>
                </a:solidFill>
                <a:effectLst/>
                <a:latin typeface="Century Gothic" panose="020B0502020202020204" pitchFamily="34" charset="0"/>
              </a:rPr>
              <a:t>What is the purpose and use?</a:t>
            </a:r>
            <a:endParaRPr lang="en-US" sz="14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400" b="0" i="0" u="none" strike="noStrike" dirty="0">
                <a:solidFill>
                  <a:srgbClr val="2F2F2F"/>
                </a:solidFill>
                <a:effectLst/>
                <a:latin typeface="Century Gothic" panose="020B0502020202020204" pitchFamily="34" charset="0"/>
              </a:rPr>
              <a:t>The assessments measure students' academic English language in four language domains: Listening, Speaking, Reading, Writing.</a:t>
            </a:r>
            <a:endParaRPr lang="en-US" sz="14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400" b="0" i="0" u="none" strike="noStrike" dirty="0">
                <a:solidFill>
                  <a:srgbClr val="2F2F2F"/>
                </a:solidFill>
                <a:effectLst/>
                <a:latin typeface="Century Gothic" panose="020B0502020202020204" pitchFamily="34" charset="0"/>
              </a:rPr>
              <a:t>The content of the assessments aligns with the five WIDA English Language Development (ELD) Standards:</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Social &amp; Instructional Language</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Language Arts</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Mathematics</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Science</a:t>
            </a:r>
          </a:p>
          <a:p>
            <a:pPr algn="l" rtl="0" fontAlgn="base">
              <a:spcBef>
                <a:spcPts val="0"/>
              </a:spcBef>
              <a:spcAft>
                <a:spcPts val="80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Social Studies</a:t>
            </a:r>
          </a:p>
          <a:p>
            <a:pPr algn="l" rtl="0" fontAlgn="base">
              <a:spcBef>
                <a:spcPts val="0"/>
              </a:spcBef>
              <a:spcAft>
                <a:spcPts val="800"/>
              </a:spcAft>
              <a:buFont typeface="Arial" panose="020B0604020202020204" pitchFamily="34" charset="0"/>
              <a:buChar char="•"/>
            </a:pPr>
            <a:endParaRPr lang="en-US" sz="1400" b="0" i="0" u="none" strike="noStrike" dirty="0">
              <a:solidFill>
                <a:srgbClr val="2F2F2F"/>
              </a:solidFill>
              <a:effectLst/>
              <a:latin typeface="Century Gothic" panose="020B0502020202020204" pitchFamily="34" charset="0"/>
            </a:endParaRPr>
          </a:p>
          <a:p>
            <a:pPr algn="l" rtl="0">
              <a:spcBef>
                <a:spcPts val="0"/>
              </a:spcBef>
              <a:spcAft>
                <a:spcPts val="0"/>
              </a:spcAft>
            </a:pPr>
            <a:r>
              <a:rPr lang="en-US" sz="1400" b="1" i="0" u="none" strike="noStrike" dirty="0">
                <a:solidFill>
                  <a:srgbClr val="2F2F2F"/>
                </a:solidFill>
                <a:effectLst/>
                <a:latin typeface="Century Gothic" panose="020B0502020202020204" pitchFamily="34" charset="0"/>
              </a:rPr>
              <a:t>How are scores used?</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Students' ACCESS scores reflect proficiency levels ranging from Level 1 (Entering) to Level 6 (Reaching).</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Educators use ACCESS results, along with other WIDA resources, to make decisions about students' English academic language and to facilitate their language development. </a:t>
            </a:r>
          </a:p>
          <a:p>
            <a:pPr algn="l" rtl="0" fontAlgn="base">
              <a:spcBef>
                <a:spcPts val="0"/>
              </a:spcBef>
              <a:spcAft>
                <a:spcPts val="0"/>
              </a:spcAft>
              <a:buFont typeface="Arial" panose="020B0604020202020204" pitchFamily="34" charset="0"/>
              <a:buChar char="•"/>
            </a:pPr>
            <a:endParaRPr lang="en-US" sz="1400" b="0" i="0" u="none" strike="noStrike" dirty="0">
              <a:solidFill>
                <a:srgbClr val="2F2F2F"/>
              </a:solidFill>
              <a:effectLst/>
              <a:latin typeface="Century Gothic" panose="020B0502020202020204" pitchFamily="34" charset="0"/>
            </a:endParaRPr>
          </a:p>
          <a:p>
            <a:pPr algn="l" rtl="0">
              <a:spcBef>
                <a:spcPts val="0"/>
              </a:spcBef>
              <a:spcAft>
                <a:spcPts val="0"/>
              </a:spcAft>
            </a:pPr>
            <a:r>
              <a:rPr lang="en-US" sz="1400" b="1" i="0" u="none" strike="noStrike" dirty="0">
                <a:solidFill>
                  <a:srgbClr val="2F2F2F"/>
                </a:solidFill>
                <a:effectLst/>
                <a:latin typeface="Century Gothic" panose="020B0502020202020204" pitchFamily="34" charset="0"/>
              </a:rPr>
              <a:t>ELL Exit Process</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Students must demonstrate readiness to exit based on a department-established standard on the English language proficiency assessment with a score of a 4.5 or higher and criteria included in the English Language Observation Form.  </a:t>
            </a:r>
          </a:p>
          <a:p>
            <a:endParaRPr lang="en-US" dirty="0"/>
          </a:p>
        </p:txBody>
      </p:sp>
    </p:spTree>
    <p:extLst>
      <p:ext uri="{BB962C8B-B14F-4D97-AF65-F5344CB8AC3E}">
        <p14:creationId xmlns:p14="http://schemas.microsoft.com/office/powerpoint/2010/main" val="2259474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572D-C7AF-8363-852E-6BCB18F56AED}"/>
              </a:ext>
            </a:extLst>
          </p:cNvPr>
          <p:cNvSpPr>
            <a:spLocks noGrp="1"/>
          </p:cNvSpPr>
          <p:nvPr>
            <p:ph type="title"/>
          </p:nvPr>
        </p:nvSpPr>
        <p:spPr>
          <a:xfrm>
            <a:off x="1295400" y="445168"/>
            <a:ext cx="9601200" cy="1485900"/>
          </a:xfrm>
        </p:spPr>
        <p:txBody>
          <a:bodyPr>
            <a:normAutofit fontScale="90000"/>
          </a:bodyPr>
          <a:lstStyle/>
          <a:p>
            <a:pPr algn="ctr"/>
            <a:r>
              <a:rPr lang="en-US" b="1" dirty="0">
                <a:latin typeface="Century Gothic" panose="020B0502020202020204" pitchFamily="34" charset="0"/>
              </a:rPr>
              <a:t>WIDA ACCESS </a:t>
            </a:r>
            <a:br>
              <a:rPr lang="en-US" dirty="0">
                <a:latin typeface="Century Gothic" panose="020B0502020202020204" pitchFamily="34" charset="0"/>
              </a:rPr>
            </a:br>
            <a:r>
              <a:rPr lang="en-US" dirty="0">
                <a:latin typeface="Century Gothic" panose="020B0502020202020204" pitchFamily="34" charset="0"/>
              </a:rPr>
              <a:t> English Language Proficiency</a:t>
            </a:r>
            <a:br>
              <a:rPr lang="en-US" dirty="0"/>
            </a:br>
            <a:br>
              <a:rPr lang="en-US" dirty="0"/>
            </a:br>
            <a:br>
              <a:rPr lang="en-US" dirty="0"/>
            </a:br>
            <a:endParaRPr lang="en-US" dirty="0"/>
          </a:p>
        </p:txBody>
      </p:sp>
      <p:graphicFrame>
        <p:nvGraphicFramePr>
          <p:cNvPr id="3" name="Chart 2">
            <a:extLst>
              <a:ext uri="{FF2B5EF4-FFF2-40B4-BE49-F238E27FC236}">
                <a16:creationId xmlns:a16="http://schemas.microsoft.com/office/drawing/2014/main" id="{999C5C77-20ED-BB51-0658-49BCB7E156C3}"/>
              </a:ext>
            </a:extLst>
          </p:cNvPr>
          <p:cNvGraphicFramePr/>
          <p:nvPr>
            <p:extLst>
              <p:ext uri="{D42A27DB-BD31-4B8C-83A1-F6EECF244321}">
                <p14:modId xmlns:p14="http://schemas.microsoft.com/office/powerpoint/2010/main" val="1487494106"/>
              </p:ext>
            </p:extLst>
          </p:nvPr>
        </p:nvGraphicFramePr>
        <p:xfrm>
          <a:off x="1129553" y="1559858"/>
          <a:ext cx="10506635" cy="48529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829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E219-0260-74BB-93D3-7B1810122197}"/>
              </a:ext>
            </a:extLst>
          </p:cNvPr>
          <p:cNvSpPr>
            <a:spLocks noGrp="1"/>
          </p:cNvSpPr>
          <p:nvPr>
            <p:ph type="title"/>
          </p:nvPr>
        </p:nvSpPr>
        <p:spPr/>
        <p:txBody>
          <a:bodyPr/>
          <a:lstStyle/>
          <a:p>
            <a:r>
              <a:rPr lang="en-US" dirty="0"/>
              <a:t>WIDA Trend Analysis </a:t>
            </a:r>
          </a:p>
        </p:txBody>
      </p:sp>
      <p:graphicFrame>
        <p:nvGraphicFramePr>
          <p:cNvPr id="4" name="Chart 3">
            <a:extLst>
              <a:ext uri="{FF2B5EF4-FFF2-40B4-BE49-F238E27FC236}">
                <a16:creationId xmlns:a16="http://schemas.microsoft.com/office/drawing/2014/main" id="{D679D49E-05AF-90A7-E0D0-68FACA3C9A8D}"/>
              </a:ext>
            </a:extLst>
          </p:cNvPr>
          <p:cNvGraphicFramePr/>
          <p:nvPr>
            <p:extLst>
              <p:ext uri="{D42A27DB-BD31-4B8C-83A1-F6EECF244321}">
                <p14:modId xmlns:p14="http://schemas.microsoft.com/office/powerpoint/2010/main" val="823102991"/>
              </p:ext>
            </p:extLst>
          </p:nvPr>
        </p:nvGraphicFramePr>
        <p:xfrm>
          <a:off x="1219200" y="1352282"/>
          <a:ext cx="10281634" cy="4649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2445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08BD-E773-4659-AA55-9A02BB8CBC44}"/>
              </a:ext>
            </a:extLst>
          </p:cNvPr>
          <p:cNvSpPr>
            <a:spLocks noGrp="1"/>
          </p:cNvSpPr>
          <p:nvPr>
            <p:ph type="title"/>
          </p:nvPr>
        </p:nvSpPr>
        <p:spPr/>
        <p:txBody>
          <a:bodyPr/>
          <a:lstStyle/>
          <a:p>
            <a:pPr algn="ctr"/>
            <a:r>
              <a:rPr lang="en-US" dirty="0">
                <a:latin typeface="Century Gothic" panose="020B0502020202020204" pitchFamily="34" charset="0"/>
              </a:rPr>
              <a:t>DLM</a:t>
            </a:r>
            <a:r>
              <a:rPr lang="en-US" dirty="0"/>
              <a:t> </a:t>
            </a:r>
          </a:p>
        </p:txBody>
      </p:sp>
      <p:sp>
        <p:nvSpPr>
          <p:cNvPr id="3" name="TextBox 2">
            <a:extLst>
              <a:ext uri="{FF2B5EF4-FFF2-40B4-BE49-F238E27FC236}">
                <a16:creationId xmlns:a16="http://schemas.microsoft.com/office/drawing/2014/main" id="{58ED428B-FFD7-9DB2-35A3-ECF85F21C950}"/>
              </a:ext>
            </a:extLst>
          </p:cNvPr>
          <p:cNvSpPr txBox="1"/>
          <p:nvPr/>
        </p:nvSpPr>
        <p:spPr>
          <a:xfrm>
            <a:off x="1371600" y="1964724"/>
            <a:ext cx="10401300" cy="646331"/>
          </a:xfrm>
          <a:prstGeom prst="rect">
            <a:avLst/>
          </a:prstGeom>
          <a:noFill/>
        </p:spPr>
        <p:txBody>
          <a:bodyPr wrap="square" rtlCol="0">
            <a:spAutoFit/>
          </a:bodyPr>
          <a:lstStyle/>
          <a:p>
            <a:r>
              <a:rPr lang="en-US" dirty="0">
                <a:latin typeface="Century Gothic" panose="020B0502020202020204" pitchFamily="34" charset="0"/>
              </a:rPr>
              <a:t>The number of students who took the DLM falls under the reporting group number.</a:t>
            </a:r>
          </a:p>
          <a:p>
            <a:r>
              <a:rPr lang="en-US" dirty="0">
                <a:latin typeface="Century Gothic" panose="020B0502020202020204" pitchFamily="34" charset="0"/>
              </a:rPr>
              <a:t> Therefore, there are no scores to report. </a:t>
            </a:r>
          </a:p>
        </p:txBody>
      </p:sp>
    </p:spTree>
    <p:extLst>
      <p:ext uri="{BB962C8B-B14F-4D97-AF65-F5344CB8AC3E}">
        <p14:creationId xmlns:p14="http://schemas.microsoft.com/office/powerpoint/2010/main" val="3121930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3FBEE9-5F5A-4EFB-898C-5D1770B31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Mathematics</a:t>
            </a:r>
            <a:r>
              <a:rPr lang="en-US" sz="3400" dirty="0">
                <a:latin typeface="Century Gothic" panose="020B0502020202020204" pitchFamily="34" charset="0"/>
              </a:rPr>
              <a:t> </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970680674"/>
              </p:ext>
            </p:extLst>
          </p:nvPr>
        </p:nvGraphicFramePr>
        <p:xfrm>
          <a:off x="643467" y="834694"/>
          <a:ext cx="10905070" cy="3235148"/>
        </p:xfrm>
        <a:graphic>
          <a:graphicData uri="http://schemas.openxmlformats.org/drawingml/2006/table">
            <a:tbl>
              <a:tblPr firstRow="1" lastCol="1" bandRow="1">
                <a:tableStyleId>{5C22544A-7EE6-4342-B048-85BDC9FD1C3A}</a:tableStyleId>
              </a:tblPr>
              <a:tblGrid>
                <a:gridCol w="1466869">
                  <a:extLst>
                    <a:ext uri="{9D8B030D-6E8A-4147-A177-3AD203B41FA5}">
                      <a16:colId xmlns:a16="http://schemas.microsoft.com/office/drawing/2014/main" val="20000"/>
                    </a:ext>
                  </a:extLst>
                </a:gridCol>
                <a:gridCol w="1575827">
                  <a:extLst>
                    <a:ext uri="{9D8B030D-6E8A-4147-A177-3AD203B41FA5}">
                      <a16:colId xmlns:a16="http://schemas.microsoft.com/office/drawing/2014/main" val="20001"/>
                    </a:ext>
                  </a:extLst>
                </a:gridCol>
                <a:gridCol w="1373870">
                  <a:extLst>
                    <a:ext uri="{9D8B030D-6E8A-4147-A177-3AD203B41FA5}">
                      <a16:colId xmlns:a16="http://schemas.microsoft.com/office/drawing/2014/main" val="20002"/>
                    </a:ext>
                  </a:extLst>
                </a:gridCol>
                <a:gridCol w="1518901">
                  <a:extLst>
                    <a:ext uri="{9D8B030D-6E8A-4147-A177-3AD203B41FA5}">
                      <a16:colId xmlns:a16="http://schemas.microsoft.com/office/drawing/2014/main" val="20003"/>
                    </a:ext>
                  </a:extLst>
                </a:gridCol>
                <a:gridCol w="1493509">
                  <a:extLst>
                    <a:ext uri="{9D8B030D-6E8A-4147-A177-3AD203B41FA5}">
                      <a16:colId xmlns:a16="http://schemas.microsoft.com/office/drawing/2014/main" val="20004"/>
                    </a:ext>
                  </a:extLst>
                </a:gridCol>
                <a:gridCol w="1951233">
                  <a:extLst>
                    <a:ext uri="{9D8B030D-6E8A-4147-A177-3AD203B41FA5}">
                      <a16:colId xmlns:a16="http://schemas.microsoft.com/office/drawing/2014/main" val="20005"/>
                    </a:ext>
                  </a:extLst>
                </a:gridCol>
                <a:gridCol w="1524861">
                  <a:extLst>
                    <a:ext uri="{9D8B030D-6E8A-4147-A177-3AD203B41FA5}">
                      <a16:colId xmlns:a16="http://schemas.microsoft.com/office/drawing/2014/main" val="20006"/>
                    </a:ext>
                  </a:extLst>
                </a:gridCol>
              </a:tblGrid>
              <a:tr h="685489">
                <a:tc>
                  <a:txBody>
                    <a:bodyPr/>
                    <a:lstStyle/>
                    <a:p>
                      <a:pPr algn="ctr"/>
                      <a:r>
                        <a:rPr lang="en-US" sz="1600" dirty="0">
                          <a:solidFill>
                            <a:schemeClr val="tx1"/>
                          </a:solidFill>
                          <a:latin typeface="Century Gothic" panose="020B0502020202020204" pitchFamily="34" charset="0"/>
                        </a:rPr>
                        <a:t>Math</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16933" marR="116933" marT="40803" marB="40803"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Expectations</a:t>
                      </a:r>
                      <a:r>
                        <a:rPr lang="en-US" sz="1400" dirty="0">
                          <a:solidFill>
                            <a:schemeClr val="tx1"/>
                          </a:solidFill>
                          <a:latin typeface="Century Gothic" panose="020B0502020202020204" pitchFamily="34" charset="0"/>
                        </a:rPr>
                        <a:t> </a:t>
                      </a:r>
                    </a:p>
                    <a:p>
                      <a:pPr algn="ctr"/>
                      <a:r>
                        <a:rPr lang="en-US" sz="1400" dirty="0">
                          <a:solidFill>
                            <a:schemeClr val="tx1"/>
                          </a:solidFill>
                          <a:latin typeface="Century Gothic" panose="020B0502020202020204" pitchFamily="34" charset="0"/>
                        </a:rPr>
                        <a:t>(Level 5)</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16933" marR="116933" marT="40803" marB="40803" anchor="ctr"/>
                </a:tc>
                <a:extLst>
                  <a:ext uri="{0D108BD9-81ED-4DB2-BD59-A6C34878D82A}">
                    <a16:rowId xmlns:a16="http://schemas.microsoft.com/office/drawing/2014/main" val="10000"/>
                  </a:ext>
                </a:extLst>
              </a:tr>
              <a:tr h="359066">
                <a:tc>
                  <a:txBody>
                    <a:bodyPr/>
                    <a:lstStyle/>
                    <a:p>
                      <a:pPr algn="ctr"/>
                      <a:r>
                        <a:rPr lang="en-US" sz="1600" dirty="0">
                          <a:solidFill>
                            <a:schemeClr val="tx1"/>
                          </a:solidFill>
                          <a:latin typeface="Century Gothic" panose="020B0502020202020204" pitchFamily="34" charset="0"/>
                        </a:rPr>
                        <a:t>Grade 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36%</a:t>
                      </a:r>
                    </a:p>
                  </a:txBody>
                  <a:tcPr marL="116933" marR="116933" marT="40803" marB="40803" anchor="ctr"/>
                </a:tc>
                <a:extLst>
                  <a:ext uri="{0D108BD9-81ED-4DB2-BD59-A6C34878D82A}">
                    <a16:rowId xmlns:a16="http://schemas.microsoft.com/office/drawing/2014/main" val="10001"/>
                  </a:ext>
                </a:extLst>
              </a:tr>
              <a:tr h="359066">
                <a:tc>
                  <a:txBody>
                    <a:bodyPr/>
                    <a:lstStyle/>
                    <a:p>
                      <a:pPr algn="ctr"/>
                      <a:r>
                        <a:rPr lang="en-US" sz="1600" dirty="0">
                          <a:solidFill>
                            <a:schemeClr val="tx1"/>
                          </a:solidFill>
                          <a:latin typeface="Century Gothic" panose="020B0502020202020204" pitchFamily="34" charset="0"/>
                        </a:rPr>
                        <a:t>Grade 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39%</a:t>
                      </a:r>
                    </a:p>
                  </a:txBody>
                  <a:tcPr marL="116933" marR="116933" marT="40803" marB="40803" anchor="ctr"/>
                </a:tc>
                <a:extLst>
                  <a:ext uri="{0D108BD9-81ED-4DB2-BD59-A6C34878D82A}">
                    <a16:rowId xmlns:a16="http://schemas.microsoft.com/office/drawing/2014/main" val="10002"/>
                  </a:ext>
                </a:extLst>
              </a:tr>
              <a:tr h="359066">
                <a:tc>
                  <a:txBody>
                    <a:bodyPr/>
                    <a:lstStyle/>
                    <a:p>
                      <a:pPr algn="ctr"/>
                      <a:r>
                        <a:rPr lang="en-US" sz="1600" dirty="0">
                          <a:solidFill>
                            <a:schemeClr val="tx1"/>
                          </a:solidFill>
                          <a:latin typeface="Century Gothic" panose="020B0502020202020204" pitchFamily="34" charset="0"/>
                        </a:rPr>
                        <a:t>Grade 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29%</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36%</a:t>
                      </a:r>
                    </a:p>
                  </a:txBody>
                  <a:tcPr marL="116933" marR="116933" marT="40803" marB="40803" anchor="ctr"/>
                </a:tc>
                <a:extLst>
                  <a:ext uri="{0D108BD9-81ED-4DB2-BD59-A6C34878D82A}">
                    <a16:rowId xmlns:a16="http://schemas.microsoft.com/office/drawing/2014/main" val="10003"/>
                  </a:ext>
                </a:extLst>
              </a:tr>
              <a:tr h="359066">
                <a:tc>
                  <a:txBody>
                    <a:bodyPr/>
                    <a:lstStyle/>
                    <a:p>
                      <a:pPr algn="ctr"/>
                      <a:r>
                        <a:rPr lang="en-US" sz="1600" dirty="0">
                          <a:solidFill>
                            <a:schemeClr val="tx1"/>
                          </a:solidFill>
                          <a:latin typeface="Century Gothic" panose="020B0502020202020204" pitchFamily="34" charset="0"/>
                        </a:rPr>
                        <a:t>Grade 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31%</a:t>
                      </a:r>
                    </a:p>
                  </a:txBody>
                  <a:tcPr marL="116933" marR="116933" marT="40803" marB="40803" anchor="ctr"/>
                </a:tc>
                <a:extLst>
                  <a:ext uri="{0D108BD9-81ED-4DB2-BD59-A6C34878D82A}">
                    <a16:rowId xmlns:a16="http://schemas.microsoft.com/office/drawing/2014/main" val="10004"/>
                  </a:ext>
                </a:extLst>
              </a:tr>
              <a:tr h="359066">
                <a:tc>
                  <a:txBody>
                    <a:bodyPr/>
                    <a:lstStyle/>
                    <a:p>
                      <a:pPr algn="ctr"/>
                      <a:r>
                        <a:rPr lang="en-US" sz="1600" dirty="0">
                          <a:solidFill>
                            <a:schemeClr val="tx1"/>
                          </a:solidFill>
                          <a:latin typeface="Century Gothic" panose="020B0502020202020204" pitchFamily="34" charset="0"/>
                        </a:rPr>
                        <a:t>Grade 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29%</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34%</a:t>
                      </a:r>
                    </a:p>
                  </a:txBody>
                  <a:tcPr marL="116933" marR="116933" marT="40803" marB="40803" anchor="ctr"/>
                </a:tc>
                <a:extLst>
                  <a:ext uri="{0D108BD9-81ED-4DB2-BD59-A6C34878D82A}">
                    <a16:rowId xmlns:a16="http://schemas.microsoft.com/office/drawing/2014/main" val="10005"/>
                  </a:ext>
                </a:extLst>
              </a:tr>
              <a:tr h="359066">
                <a:tc>
                  <a:txBody>
                    <a:bodyPr/>
                    <a:lstStyle/>
                    <a:p>
                      <a:pPr algn="ctr"/>
                      <a:r>
                        <a:rPr lang="en-US" sz="1600" dirty="0">
                          <a:solidFill>
                            <a:schemeClr val="tx1"/>
                          </a:solidFill>
                          <a:latin typeface="Century Gothic" panose="020B0502020202020204" pitchFamily="34" charset="0"/>
                        </a:rPr>
                        <a:t>Grade 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30%</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16%</a:t>
                      </a:r>
                    </a:p>
                  </a:txBody>
                  <a:tcPr marL="116933" marR="116933" marT="40803" marB="40803" anchor="ctr"/>
                </a:tc>
                <a:extLst>
                  <a:ext uri="{0D108BD9-81ED-4DB2-BD59-A6C34878D82A}">
                    <a16:rowId xmlns:a16="http://schemas.microsoft.com/office/drawing/2014/main" val="10006"/>
                  </a:ext>
                </a:extLst>
              </a:tr>
              <a:tr h="359066">
                <a:tc>
                  <a:txBody>
                    <a:bodyPr/>
                    <a:lstStyle/>
                    <a:p>
                      <a:pPr algn="ctr"/>
                      <a:r>
                        <a:rPr lang="en-US" sz="1600" dirty="0">
                          <a:solidFill>
                            <a:schemeClr val="tx1"/>
                          </a:solidFill>
                          <a:latin typeface="Century Gothic" panose="020B0502020202020204" pitchFamily="34" charset="0"/>
                        </a:rPr>
                        <a:t>Algebra 1 </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35%</a:t>
                      </a:r>
                    </a:p>
                  </a:txBody>
                  <a:tcPr marL="116933" marR="116933" marT="40803" marB="40803" anchor="ctr"/>
                </a:tc>
                <a:extLst>
                  <a:ext uri="{0D108BD9-81ED-4DB2-BD59-A6C34878D82A}">
                    <a16:rowId xmlns:a16="http://schemas.microsoft.com/office/drawing/2014/main" val="4149238933"/>
                  </a:ext>
                </a:extLst>
              </a:tr>
            </a:tbl>
          </a:graphicData>
        </a:graphic>
      </p:graphicFrame>
    </p:spTree>
    <p:extLst>
      <p:ext uri="{BB962C8B-B14F-4D97-AF65-F5344CB8AC3E}">
        <p14:creationId xmlns:p14="http://schemas.microsoft.com/office/powerpoint/2010/main" val="4245097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5D3A-3C71-9344-DE4B-6A3BD154F39E}"/>
              </a:ext>
            </a:extLst>
          </p:cNvPr>
          <p:cNvSpPr>
            <a:spLocks noGrp="1"/>
          </p:cNvSpPr>
          <p:nvPr>
            <p:ph type="title"/>
          </p:nvPr>
        </p:nvSpPr>
        <p:spPr>
          <a:xfrm>
            <a:off x="359908" y="729699"/>
            <a:ext cx="9612971" cy="1143324"/>
          </a:xfrm>
        </p:spPr>
        <p:txBody>
          <a:bodyPr/>
          <a:lstStyle/>
          <a:p>
            <a:pPr algn="l"/>
            <a:r>
              <a:rPr lang="en-US" dirty="0">
                <a:latin typeface="Century Gothic" panose="020B0502020202020204" pitchFamily="34" charset="0"/>
              </a:rPr>
              <a:t>Data analysis plan</a:t>
            </a:r>
          </a:p>
        </p:txBody>
      </p:sp>
      <p:graphicFrame>
        <p:nvGraphicFramePr>
          <p:cNvPr id="7" name="Content Placeholder 3">
            <a:extLst>
              <a:ext uri="{FF2B5EF4-FFF2-40B4-BE49-F238E27FC236}">
                <a16:creationId xmlns:a16="http://schemas.microsoft.com/office/drawing/2014/main" id="{48E79BCA-7BDC-28B9-2068-C9810A90C90C}"/>
              </a:ext>
            </a:extLst>
          </p:cNvPr>
          <p:cNvGraphicFramePr>
            <a:graphicFrameLocks/>
          </p:cNvGraphicFramePr>
          <p:nvPr>
            <p:extLst>
              <p:ext uri="{D42A27DB-BD31-4B8C-83A1-F6EECF244321}">
                <p14:modId xmlns:p14="http://schemas.microsoft.com/office/powerpoint/2010/main" val="1393667177"/>
              </p:ext>
            </p:extLst>
          </p:nvPr>
        </p:nvGraphicFramePr>
        <p:xfrm>
          <a:off x="324091" y="1873023"/>
          <a:ext cx="9612971" cy="4817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Head with Gears">
            <a:extLst>
              <a:ext uri="{FF2B5EF4-FFF2-40B4-BE49-F238E27FC236}">
                <a16:creationId xmlns:a16="http://schemas.microsoft.com/office/drawing/2014/main" id="{AA0806EB-7922-9ADF-A782-A93A21E6545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77283" y="286741"/>
            <a:ext cx="1154809" cy="1154809"/>
          </a:xfrm>
          <a:prstGeom prst="rect">
            <a:avLst/>
          </a:prstGeom>
        </p:spPr>
      </p:pic>
    </p:spTree>
    <p:extLst>
      <p:ext uri="{BB962C8B-B14F-4D97-AF65-F5344CB8AC3E}">
        <p14:creationId xmlns:p14="http://schemas.microsoft.com/office/powerpoint/2010/main" val="2272794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A4FDD8D-FE92-EC6D-36C0-343DE43726B3}"/>
              </a:ext>
            </a:extLst>
          </p:cNvPr>
          <p:cNvSpPr>
            <a:spLocks noGrp="1"/>
          </p:cNvSpPr>
          <p:nvPr>
            <p:ph type="title"/>
          </p:nvPr>
        </p:nvSpPr>
        <p:spPr>
          <a:xfrm>
            <a:off x="1371600" y="685800"/>
            <a:ext cx="9601200" cy="1485900"/>
          </a:xfrm>
        </p:spPr>
        <p:txBody>
          <a:bodyPr vert="horz" lIns="91440" tIns="45720" rIns="91440" bIns="45720" rtlCol="0" anchor="t">
            <a:normAutofit/>
          </a:bodyPr>
          <a:lstStyle/>
          <a:p>
            <a:r>
              <a:rPr lang="en-US" sz="5400" dirty="0">
                <a:latin typeface="Century Gothic" panose="020B0502020202020204" pitchFamily="34" charset="0"/>
              </a:rPr>
              <a:t>Intervention Strategies</a:t>
            </a:r>
          </a:p>
        </p:txBody>
      </p:sp>
      <p:graphicFrame>
        <p:nvGraphicFramePr>
          <p:cNvPr id="7" name="TextBox 4">
            <a:extLst>
              <a:ext uri="{FF2B5EF4-FFF2-40B4-BE49-F238E27FC236}">
                <a16:creationId xmlns:a16="http://schemas.microsoft.com/office/drawing/2014/main" id="{95284E63-628C-0778-F3DC-F9B5B9B97ED3}"/>
              </a:ext>
            </a:extLst>
          </p:cNvPr>
          <p:cNvGraphicFramePr/>
          <p:nvPr>
            <p:extLst>
              <p:ext uri="{D42A27DB-BD31-4B8C-83A1-F6EECF244321}">
                <p14:modId xmlns:p14="http://schemas.microsoft.com/office/powerpoint/2010/main" val="279642144"/>
              </p:ext>
            </p:extLst>
          </p:nvPr>
        </p:nvGraphicFramePr>
        <p:xfrm>
          <a:off x="1371599" y="1638299"/>
          <a:ext cx="10342305" cy="4389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11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7BF7458-4704-A212-9134-377D4E238A44}"/>
              </a:ext>
            </a:extLst>
          </p:cNvPr>
          <p:cNvSpPr>
            <a:spLocks noGrp="1"/>
          </p:cNvSpPr>
          <p:nvPr>
            <p:ph type="title"/>
          </p:nvPr>
        </p:nvSpPr>
        <p:spPr>
          <a:xfrm>
            <a:off x="1371600" y="685800"/>
            <a:ext cx="9601200" cy="1485900"/>
          </a:xfrm>
        </p:spPr>
        <p:txBody>
          <a:bodyPr vert="horz" lIns="91440" tIns="45720" rIns="91440" bIns="45720" rtlCol="0" anchor="t">
            <a:normAutofit/>
          </a:bodyPr>
          <a:lstStyle/>
          <a:p>
            <a:r>
              <a:rPr lang="en-US" sz="5400" dirty="0">
                <a:latin typeface="Century Gothic" panose="020B0502020202020204" pitchFamily="34" charset="0"/>
              </a:rPr>
              <a:t>We will continue to… </a:t>
            </a:r>
          </a:p>
        </p:txBody>
      </p:sp>
      <p:graphicFrame>
        <p:nvGraphicFramePr>
          <p:cNvPr id="13" name="TextBox 2">
            <a:extLst>
              <a:ext uri="{FF2B5EF4-FFF2-40B4-BE49-F238E27FC236}">
                <a16:creationId xmlns:a16="http://schemas.microsoft.com/office/drawing/2014/main" id="{17590B2C-05F7-705F-FFB6-464D97E47A68}"/>
              </a:ext>
            </a:extLst>
          </p:cNvPr>
          <p:cNvGraphicFramePr/>
          <p:nvPr>
            <p:extLst>
              <p:ext uri="{D42A27DB-BD31-4B8C-83A1-F6EECF244321}">
                <p14:modId xmlns:p14="http://schemas.microsoft.com/office/powerpoint/2010/main" val="3245056523"/>
              </p:ext>
            </p:extLst>
          </p:nvPr>
        </p:nvGraphicFramePr>
        <p:xfrm>
          <a:off x="1371600" y="18923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7020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0" name="Rectangle 12">
            <a:extLst>
              <a:ext uri="{FF2B5EF4-FFF2-40B4-BE49-F238E27FC236}">
                <a16:creationId xmlns:a16="http://schemas.microsoft.com/office/drawing/2014/main" id="{68F1F725-3B9F-48FA-85B5-910ED3380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1" name="Freeform 6">
            <a:extLst>
              <a:ext uri="{FF2B5EF4-FFF2-40B4-BE49-F238E27FC236}">
                <a16:creationId xmlns:a16="http://schemas.microsoft.com/office/drawing/2014/main" id="{2B98F522-A153-4D25-A159-3223950FC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1111" y="-161575"/>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2" name="Freeform 6">
            <a:extLst>
              <a:ext uri="{FF2B5EF4-FFF2-40B4-BE49-F238E27FC236}">
                <a16:creationId xmlns:a16="http://schemas.microsoft.com/office/drawing/2014/main" id="{AFFE3E22-88D2-4D23-B65D-9695124B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913902" y="131680"/>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180F15A-A15F-CB57-EF2D-0C1014411707}"/>
              </a:ext>
            </a:extLst>
          </p:cNvPr>
          <p:cNvSpPr>
            <a:spLocks noGrp="1"/>
          </p:cNvSpPr>
          <p:nvPr>
            <p:ph type="title"/>
          </p:nvPr>
        </p:nvSpPr>
        <p:spPr>
          <a:xfrm>
            <a:off x="659230" y="3973431"/>
            <a:ext cx="10869750" cy="1748639"/>
          </a:xfrm>
        </p:spPr>
        <p:txBody>
          <a:bodyPr vert="horz" lIns="91440" tIns="45720" rIns="91440" bIns="45720" rtlCol="0" anchor="b">
            <a:normAutofit fontScale="90000"/>
          </a:bodyPr>
          <a:lstStyle/>
          <a:p>
            <a:pPr algn="ctr"/>
            <a:r>
              <a:rPr lang="en-US" dirty="0">
                <a:latin typeface="Century Gothic" panose="020B0502020202020204" pitchFamily="34" charset="0"/>
              </a:rPr>
              <a:t>Notable achievements </a:t>
            </a:r>
          </a:p>
        </p:txBody>
      </p:sp>
      <p:pic>
        <p:nvPicPr>
          <p:cNvPr id="23" name="Graphic 5" descr="Trophy">
            <a:extLst>
              <a:ext uri="{FF2B5EF4-FFF2-40B4-BE49-F238E27FC236}">
                <a16:creationId xmlns:a16="http://schemas.microsoft.com/office/drawing/2014/main" id="{4B4B4B3E-58E4-FD61-89C6-F64A160A2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24005" y="1127368"/>
            <a:ext cx="2114748" cy="2114748"/>
          </a:xfrm>
          <a:prstGeom prst="rect">
            <a:avLst/>
          </a:prstGeom>
        </p:spPr>
      </p:pic>
    </p:spTree>
    <p:extLst>
      <p:ext uri="{BB962C8B-B14F-4D97-AF65-F5344CB8AC3E}">
        <p14:creationId xmlns:p14="http://schemas.microsoft.com/office/powerpoint/2010/main" val="793059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35087B7C-3DC0-93A8-36AD-DA780B3A692F}"/>
              </a:ext>
            </a:extLst>
          </p:cNvPr>
          <p:cNvGraphicFramePr/>
          <p:nvPr>
            <p:extLst>
              <p:ext uri="{D42A27DB-BD31-4B8C-83A1-F6EECF244321}">
                <p14:modId xmlns:p14="http://schemas.microsoft.com/office/powerpoint/2010/main" val="1757802606"/>
              </p:ext>
            </p:extLst>
          </p:nvPr>
        </p:nvGraphicFramePr>
        <p:xfrm>
          <a:off x="931333" y="1828800"/>
          <a:ext cx="10763362" cy="4656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DD034F96-0496-2641-1B5D-35E0E57B0881}"/>
              </a:ext>
            </a:extLst>
          </p:cNvPr>
          <p:cNvSpPr txBox="1"/>
          <p:nvPr/>
        </p:nvSpPr>
        <p:spPr>
          <a:xfrm>
            <a:off x="931333" y="389911"/>
            <a:ext cx="8161867" cy="1446550"/>
          </a:xfrm>
          <a:prstGeom prst="rect">
            <a:avLst/>
          </a:prstGeom>
          <a:noFill/>
        </p:spPr>
        <p:txBody>
          <a:bodyPr wrap="square" rtlCol="0">
            <a:spAutoFit/>
          </a:bodyPr>
          <a:lstStyle/>
          <a:p>
            <a:r>
              <a:rPr lang="en-US" sz="4400" b="1" dirty="0">
                <a:latin typeface="Century Gothic" panose="020B0502020202020204" pitchFamily="34" charset="0"/>
              </a:rPr>
              <a:t>Teacher Comments about our RTI program &amp; PD model </a:t>
            </a:r>
          </a:p>
        </p:txBody>
      </p:sp>
      <p:pic>
        <p:nvPicPr>
          <p:cNvPr id="12" name="Graphic 11" descr="Thought bubble with solid fill">
            <a:extLst>
              <a:ext uri="{FF2B5EF4-FFF2-40B4-BE49-F238E27FC236}">
                <a16:creationId xmlns:a16="http://schemas.microsoft.com/office/drawing/2014/main" id="{7E472DBA-E2A7-BFC9-0604-786AF8B69C7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734481" y="0"/>
            <a:ext cx="1659466" cy="1659466"/>
          </a:xfrm>
          <a:prstGeom prst="rect">
            <a:avLst/>
          </a:prstGeom>
        </p:spPr>
      </p:pic>
    </p:spTree>
    <p:extLst>
      <p:ext uri="{BB962C8B-B14F-4D97-AF65-F5344CB8AC3E}">
        <p14:creationId xmlns:p14="http://schemas.microsoft.com/office/powerpoint/2010/main" val="34837925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AA10CE-1733-702D-F14F-1F9DD52A53C0}"/>
              </a:ext>
            </a:extLst>
          </p:cNvPr>
          <p:cNvSpPr>
            <a:spLocks noGrp="1"/>
          </p:cNvSpPr>
          <p:nvPr>
            <p:ph type="title"/>
          </p:nvPr>
        </p:nvSpPr>
        <p:spPr>
          <a:xfrm>
            <a:off x="169332" y="1012238"/>
            <a:ext cx="4605867" cy="3238030"/>
          </a:xfrm>
        </p:spPr>
        <p:txBody>
          <a:bodyPr vert="horz" lIns="91440" tIns="45720" rIns="91440" bIns="45720" rtlCol="0" anchor="ctr">
            <a:normAutofit fontScale="90000"/>
          </a:bodyPr>
          <a:lstStyle/>
          <a:p>
            <a:pPr algn="ctr"/>
            <a:r>
              <a:rPr lang="en-US" b="1" dirty="0">
                <a:latin typeface="Century Gothic" panose="020B0502020202020204" pitchFamily="34" charset="0"/>
              </a:rPr>
              <a:t>Parent Comments about our</a:t>
            </a:r>
            <a:br>
              <a:rPr lang="en-US" b="1" dirty="0">
                <a:latin typeface="Century Gothic" panose="020B0502020202020204" pitchFamily="34" charset="0"/>
              </a:rPr>
            </a:br>
            <a:r>
              <a:rPr lang="en-US" b="1" dirty="0">
                <a:latin typeface="Century Gothic" panose="020B0502020202020204" pitchFamily="34" charset="0"/>
              </a:rPr>
              <a:t>Intervention and Enrichment Supports</a:t>
            </a:r>
            <a:endParaRPr lang="en-US" dirty="0">
              <a:latin typeface="Century Gothic" panose="020B0502020202020204" pitchFamily="34" charset="0"/>
            </a:endParaRPr>
          </a:p>
        </p:txBody>
      </p:sp>
      <p:graphicFrame>
        <p:nvGraphicFramePr>
          <p:cNvPr id="4" name="Diagram 3">
            <a:extLst>
              <a:ext uri="{FF2B5EF4-FFF2-40B4-BE49-F238E27FC236}">
                <a16:creationId xmlns:a16="http://schemas.microsoft.com/office/drawing/2014/main" id="{7714B158-A9F8-84AE-D665-5A55AD701373}"/>
              </a:ext>
            </a:extLst>
          </p:cNvPr>
          <p:cNvGraphicFramePr/>
          <p:nvPr>
            <p:extLst>
              <p:ext uri="{D42A27DB-BD31-4B8C-83A1-F6EECF244321}">
                <p14:modId xmlns:p14="http://schemas.microsoft.com/office/powerpoint/2010/main" val="1654350357"/>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Home1 outline">
            <a:extLst>
              <a:ext uri="{FF2B5EF4-FFF2-40B4-BE49-F238E27FC236}">
                <a16:creationId xmlns:a16="http://schemas.microsoft.com/office/drawing/2014/main" id="{38590969-9538-2593-AE18-735D16244DE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83830" y="4240675"/>
            <a:ext cx="1976870" cy="1976870"/>
          </a:xfrm>
          <a:prstGeom prst="rect">
            <a:avLst/>
          </a:prstGeom>
        </p:spPr>
      </p:pic>
    </p:spTree>
    <p:extLst>
      <p:ext uri="{BB962C8B-B14F-4D97-AF65-F5344CB8AC3E}">
        <p14:creationId xmlns:p14="http://schemas.microsoft.com/office/powerpoint/2010/main" val="29582967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73B818-F663-A7F8-872C-C1C255149225}"/>
              </a:ext>
            </a:extLst>
          </p:cNvPr>
          <p:cNvSpPr>
            <a:spLocks noGrp="1"/>
          </p:cNvSpPr>
          <p:nvPr>
            <p:ph type="title"/>
          </p:nvPr>
        </p:nvSpPr>
        <p:spPr>
          <a:xfrm>
            <a:off x="659230" y="4484772"/>
            <a:ext cx="10869750" cy="1237298"/>
          </a:xfrm>
        </p:spPr>
        <p:txBody>
          <a:bodyPr vert="horz" lIns="91440" tIns="45720" rIns="91440" bIns="45720" rtlCol="0" anchor="b">
            <a:normAutofit/>
          </a:bodyPr>
          <a:lstStyle/>
          <a:p>
            <a:pPr algn="ctr"/>
            <a:r>
              <a:rPr lang="en-US" sz="7200" cap="all"/>
              <a:t>Questions</a:t>
            </a:r>
          </a:p>
        </p:txBody>
      </p:sp>
      <p:sp>
        <p:nvSpPr>
          <p:cNvPr id="15"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Graphic 3" descr="Questions outline">
            <a:extLst>
              <a:ext uri="{FF2B5EF4-FFF2-40B4-BE49-F238E27FC236}">
                <a16:creationId xmlns:a16="http://schemas.microsoft.com/office/drawing/2014/main" id="{DEC77440-82B9-FFE0-2665-9B737861EC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8791" y="1150341"/>
            <a:ext cx="2585314" cy="2585314"/>
          </a:xfrm>
          <a:prstGeom prst="rect">
            <a:avLst/>
          </a:prstGeom>
        </p:spPr>
      </p:pic>
    </p:spTree>
    <p:extLst>
      <p:ext uri="{BB962C8B-B14F-4D97-AF65-F5344CB8AC3E}">
        <p14:creationId xmlns:p14="http://schemas.microsoft.com/office/powerpoint/2010/main" val="213992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Science</a:t>
            </a:r>
            <a:r>
              <a:rPr lang="en-US" sz="3400" dirty="0">
                <a:latin typeface="Century Gothic" panose="020B0502020202020204" pitchFamily="34" charset="0"/>
              </a:rPr>
              <a:t> </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639118798"/>
              </p:ext>
            </p:extLst>
          </p:nvPr>
        </p:nvGraphicFramePr>
        <p:xfrm>
          <a:off x="1938867" y="1989182"/>
          <a:ext cx="8953837" cy="1449652"/>
        </p:xfrm>
        <a:graphic>
          <a:graphicData uri="http://schemas.openxmlformats.org/drawingml/2006/table">
            <a:tbl>
              <a:tblPr firstRow="1" lastCol="1" bandRow="1">
                <a:tableStyleId>{5C22544A-7EE6-4342-B048-85BDC9FD1C3A}</a:tableStyleId>
              </a:tblPr>
              <a:tblGrid>
                <a:gridCol w="1466869">
                  <a:extLst>
                    <a:ext uri="{9D8B030D-6E8A-4147-A177-3AD203B41FA5}">
                      <a16:colId xmlns:a16="http://schemas.microsoft.com/office/drawing/2014/main" val="20000"/>
                    </a:ext>
                  </a:extLst>
                </a:gridCol>
                <a:gridCol w="1575827">
                  <a:extLst>
                    <a:ext uri="{9D8B030D-6E8A-4147-A177-3AD203B41FA5}">
                      <a16:colId xmlns:a16="http://schemas.microsoft.com/office/drawing/2014/main" val="20001"/>
                    </a:ext>
                  </a:extLst>
                </a:gridCol>
                <a:gridCol w="1373870">
                  <a:extLst>
                    <a:ext uri="{9D8B030D-6E8A-4147-A177-3AD203B41FA5}">
                      <a16:colId xmlns:a16="http://schemas.microsoft.com/office/drawing/2014/main" val="20002"/>
                    </a:ext>
                  </a:extLst>
                </a:gridCol>
                <a:gridCol w="1518901">
                  <a:extLst>
                    <a:ext uri="{9D8B030D-6E8A-4147-A177-3AD203B41FA5}">
                      <a16:colId xmlns:a16="http://schemas.microsoft.com/office/drawing/2014/main" val="20003"/>
                    </a:ext>
                  </a:extLst>
                </a:gridCol>
                <a:gridCol w="1493509">
                  <a:extLst>
                    <a:ext uri="{9D8B030D-6E8A-4147-A177-3AD203B41FA5}">
                      <a16:colId xmlns:a16="http://schemas.microsoft.com/office/drawing/2014/main" val="20004"/>
                    </a:ext>
                  </a:extLst>
                </a:gridCol>
                <a:gridCol w="1524861">
                  <a:extLst>
                    <a:ext uri="{9D8B030D-6E8A-4147-A177-3AD203B41FA5}">
                      <a16:colId xmlns:a16="http://schemas.microsoft.com/office/drawing/2014/main" val="20006"/>
                    </a:ext>
                  </a:extLst>
                </a:gridCol>
              </a:tblGrid>
              <a:tr h="685489">
                <a:tc>
                  <a:txBody>
                    <a:bodyPr/>
                    <a:lstStyle/>
                    <a:p>
                      <a:pPr algn="ctr"/>
                      <a:r>
                        <a:rPr lang="en-US" sz="1600" dirty="0">
                          <a:solidFill>
                            <a:schemeClr val="tx1"/>
                          </a:solidFill>
                          <a:latin typeface="Century Gothic" panose="020B0502020202020204" pitchFamily="34" charset="0"/>
                        </a:rPr>
                        <a:t>Science</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16933" marR="116933" marT="40803" marB="40803" anchor="ctr"/>
                </a:tc>
                <a:extLst>
                  <a:ext uri="{0D108BD9-81ED-4DB2-BD59-A6C34878D82A}">
                    <a16:rowId xmlns:a16="http://schemas.microsoft.com/office/drawing/2014/main" val="10000"/>
                  </a:ext>
                </a:extLst>
              </a:tr>
              <a:tr h="359066">
                <a:tc>
                  <a:txBody>
                    <a:bodyPr/>
                    <a:lstStyle/>
                    <a:p>
                      <a:pPr algn="ctr"/>
                      <a:r>
                        <a:rPr lang="en-US" sz="1600" dirty="0">
                          <a:solidFill>
                            <a:schemeClr val="tx1"/>
                          </a:solidFill>
                          <a:latin typeface="Century Gothic" panose="020B0502020202020204" pitchFamily="34" charset="0"/>
                        </a:rPr>
                        <a:t>Grade 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extLst>
                  <a:ext uri="{0D108BD9-81ED-4DB2-BD59-A6C34878D82A}">
                    <a16:rowId xmlns:a16="http://schemas.microsoft.com/office/drawing/2014/main" val="10006"/>
                  </a:ext>
                </a:extLst>
              </a:tr>
              <a:tr h="359066">
                <a:tc>
                  <a:txBody>
                    <a:bodyPr/>
                    <a:lstStyle/>
                    <a:p>
                      <a:pPr algn="ctr"/>
                      <a:r>
                        <a:rPr lang="en-US" sz="1600" dirty="0">
                          <a:solidFill>
                            <a:schemeClr val="tx1"/>
                          </a:solidFill>
                          <a:latin typeface="Century Gothic" panose="020B0502020202020204" pitchFamily="34" charset="0"/>
                        </a:rPr>
                        <a:t>Grade 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16%</a:t>
                      </a:r>
                    </a:p>
                  </a:txBody>
                  <a:tcPr marL="116933" marR="116933" marT="40803" marB="40803" anchor="ctr"/>
                </a:tc>
                <a:extLst>
                  <a:ext uri="{0D108BD9-81ED-4DB2-BD59-A6C34878D82A}">
                    <a16:rowId xmlns:a16="http://schemas.microsoft.com/office/drawing/2014/main" val="4149238933"/>
                  </a:ext>
                </a:extLst>
              </a:tr>
            </a:tbl>
          </a:graphicData>
        </a:graphic>
      </p:graphicFrame>
    </p:spTree>
    <p:extLst>
      <p:ext uri="{BB962C8B-B14F-4D97-AF65-F5344CB8AC3E}">
        <p14:creationId xmlns:p14="http://schemas.microsoft.com/office/powerpoint/2010/main" val="872552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1" name="Rectangle 10">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554BB6-8109-D07B-7468-9AA60137CF15}"/>
              </a:ext>
            </a:extLst>
          </p:cNvPr>
          <p:cNvSpPr>
            <a:spLocks noGrp="1"/>
          </p:cNvSpPr>
          <p:nvPr>
            <p:ph type="title"/>
          </p:nvPr>
        </p:nvSpPr>
        <p:spPr>
          <a:xfrm>
            <a:off x="1720099" y="1653731"/>
            <a:ext cx="8110584" cy="3935906"/>
          </a:xfrm>
        </p:spPr>
        <p:txBody>
          <a:bodyPr vert="horz" lIns="91440" tIns="45720" rIns="91440" bIns="45720" rtlCol="0" anchor="t">
            <a:normAutofit/>
          </a:bodyPr>
          <a:lstStyle/>
          <a:p>
            <a:pPr algn="l"/>
            <a:r>
              <a:rPr lang="en-US" sz="8800" dirty="0"/>
              <a:t>Moonachie’s results</a:t>
            </a:r>
          </a:p>
        </p:txBody>
      </p:sp>
    </p:spTree>
    <p:extLst>
      <p:ext uri="{BB962C8B-B14F-4D97-AF65-F5344CB8AC3E}">
        <p14:creationId xmlns:p14="http://schemas.microsoft.com/office/powerpoint/2010/main" val="351588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978058" y="211237"/>
            <a:ext cx="9601200" cy="1485900"/>
          </a:xfrm>
        </p:spPr>
        <p:txBody>
          <a:bodyPr>
            <a:normAutofit fontScale="90000"/>
          </a:bodyPr>
          <a:lstStyle/>
          <a:p>
            <a:r>
              <a:rPr lang="en-US" sz="4400" dirty="0">
                <a:latin typeface="Century Gothic" panose="020B0502020202020204" pitchFamily="34" charset="0"/>
              </a:rPr>
              <a:t>Moonachie’s</a:t>
            </a:r>
            <a:br>
              <a:rPr lang="en-US" sz="4400" dirty="0">
                <a:latin typeface="Century Gothic" panose="020B0502020202020204" pitchFamily="34" charset="0"/>
              </a:rPr>
            </a:br>
            <a:r>
              <a:rPr lang="en-US" sz="4400" dirty="0">
                <a:latin typeface="Century Gothic" panose="020B0502020202020204" pitchFamily="34" charset="0"/>
              </a:rPr>
              <a:t>2022 NJSLA Grade-Level Outcomes</a:t>
            </a:r>
            <a:br>
              <a:rPr lang="en-US" sz="4400" dirty="0">
                <a:latin typeface="Century Gothic" panose="020B0502020202020204" pitchFamily="34" charset="0"/>
              </a:rPr>
            </a:br>
            <a:r>
              <a:rPr lang="en-US" sz="4400" b="1" dirty="0">
                <a:latin typeface="Century Gothic" panose="020B0502020202020204" pitchFamily="34" charset="0"/>
              </a:rPr>
              <a:t>English Language </a:t>
            </a:r>
            <a:r>
              <a:rPr lang="en-US" b="1" dirty="0">
                <a:latin typeface="Century Gothic" panose="020B0502020202020204" pitchFamily="34" charset="0"/>
              </a:rPr>
              <a:t>A</a:t>
            </a:r>
            <a:r>
              <a:rPr lang="en-US" sz="4400" b="1" dirty="0">
                <a:latin typeface="Century Gothic" panose="020B0502020202020204" pitchFamily="34" charset="0"/>
              </a:rPr>
              <a:t>rts</a:t>
            </a:r>
            <a:endParaRPr lang="en-US" b="1" dirty="0">
              <a:latin typeface="Century Gothic" panose="020B0502020202020204" pitchFamily="34" charset="0"/>
            </a:endParaRP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514258919"/>
              </p:ext>
            </p:extLst>
          </p:nvPr>
        </p:nvGraphicFramePr>
        <p:xfrm>
          <a:off x="1030147" y="1998856"/>
          <a:ext cx="10787606" cy="4558356"/>
        </p:xfrm>
        <a:graphic>
          <a:graphicData uri="http://schemas.openxmlformats.org/drawingml/2006/table">
            <a:tbl>
              <a:tblPr firstRow="1" lastCol="1" bandRow="1">
                <a:tableStyleId>{5C22544A-7EE6-4342-B048-85BDC9FD1C3A}</a:tableStyleId>
              </a:tblPr>
              <a:tblGrid>
                <a:gridCol w="1018572">
                  <a:extLst>
                    <a:ext uri="{9D8B030D-6E8A-4147-A177-3AD203B41FA5}">
                      <a16:colId xmlns:a16="http://schemas.microsoft.com/office/drawing/2014/main" val="20000"/>
                    </a:ext>
                  </a:extLst>
                </a:gridCol>
                <a:gridCol w="972273">
                  <a:extLst>
                    <a:ext uri="{9D8B030D-6E8A-4147-A177-3AD203B41FA5}">
                      <a16:colId xmlns:a16="http://schemas.microsoft.com/office/drawing/2014/main" val="20001"/>
                    </a:ext>
                  </a:extLst>
                </a:gridCol>
                <a:gridCol w="1134319">
                  <a:extLst>
                    <a:ext uri="{9D8B030D-6E8A-4147-A177-3AD203B41FA5}">
                      <a16:colId xmlns:a16="http://schemas.microsoft.com/office/drawing/2014/main" val="20002"/>
                    </a:ext>
                  </a:extLst>
                </a:gridCol>
                <a:gridCol w="1145894">
                  <a:extLst>
                    <a:ext uri="{9D8B030D-6E8A-4147-A177-3AD203B41FA5}">
                      <a16:colId xmlns:a16="http://schemas.microsoft.com/office/drawing/2014/main" val="20003"/>
                    </a:ext>
                  </a:extLst>
                </a:gridCol>
                <a:gridCol w="1446836">
                  <a:extLst>
                    <a:ext uri="{9D8B030D-6E8A-4147-A177-3AD203B41FA5}">
                      <a16:colId xmlns:a16="http://schemas.microsoft.com/office/drawing/2014/main" val="20004"/>
                    </a:ext>
                  </a:extLst>
                </a:gridCol>
                <a:gridCol w="1400536">
                  <a:extLst>
                    <a:ext uri="{9D8B030D-6E8A-4147-A177-3AD203B41FA5}">
                      <a16:colId xmlns:a16="http://schemas.microsoft.com/office/drawing/2014/main" val="20005"/>
                    </a:ext>
                  </a:extLst>
                </a:gridCol>
                <a:gridCol w="1319514">
                  <a:extLst>
                    <a:ext uri="{9D8B030D-6E8A-4147-A177-3AD203B41FA5}">
                      <a16:colId xmlns:a16="http://schemas.microsoft.com/office/drawing/2014/main" val="20006"/>
                    </a:ext>
                  </a:extLst>
                </a:gridCol>
                <a:gridCol w="1388962">
                  <a:extLst>
                    <a:ext uri="{9D8B030D-6E8A-4147-A177-3AD203B41FA5}">
                      <a16:colId xmlns:a16="http://schemas.microsoft.com/office/drawing/2014/main" val="20007"/>
                    </a:ext>
                  </a:extLst>
                </a:gridCol>
                <a:gridCol w="960700">
                  <a:extLst>
                    <a:ext uri="{9D8B030D-6E8A-4147-A177-3AD203B41FA5}">
                      <a16:colId xmlns:a16="http://schemas.microsoft.com/office/drawing/2014/main" val="20008"/>
                    </a:ext>
                  </a:extLst>
                </a:gridCol>
              </a:tblGrid>
              <a:tr h="591696">
                <a:tc>
                  <a:txBody>
                    <a:bodyPr/>
                    <a:lstStyle/>
                    <a:p>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a:t>
                      </a:r>
                      <a:r>
                        <a:rPr lang="en-US" sz="1400" dirty="0">
                          <a:solidFill>
                            <a:schemeClr val="tx1"/>
                          </a:solidFill>
                          <a:latin typeface="Century Gothic" panose="020B0502020202020204" pitchFamily="34" charset="0"/>
                        </a:rPr>
                        <a:t> (Level 5)</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602246">
                <a:tc>
                  <a:txBody>
                    <a:bodyPr/>
                    <a:lstStyle/>
                    <a:p>
                      <a:r>
                        <a:rPr lang="en-US" sz="1400" dirty="0">
                          <a:solidFill>
                            <a:schemeClr val="tx1"/>
                          </a:solidFill>
                          <a:latin typeface="Century Gothic" panose="020B0502020202020204" pitchFamily="34" charset="0"/>
                        </a:rPr>
                        <a:t>Grade 3</a:t>
                      </a:r>
                    </a:p>
                  </a:txBody>
                  <a:tcPr marL="131024" marR="131024" anchor="ctr"/>
                </a:tc>
                <a:tc>
                  <a:txBody>
                    <a:bodyPr/>
                    <a:lstStyle/>
                    <a:p>
                      <a:pPr algn="ctr"/>
                      <a:r>
                        <a:rPr lang="en-US" sz="1400" dirty="0">
                          <a:solidFill>
                            <a:schemeClr val="tx1"/>
                          </a:solidFill>
                          <a:latin typeface="Century Gothic" panose="020B0502020202020204" pitchFamily="34" charset="0"/>
                        </a:rPr>
                        <a:t>33</a:t>
                      </a:r>
                    </a:p>
                  </a:txBody>
                  <a:tcPr marL="131024" marR="131024" anchor="ctr"/>
                </a:tc>
                <a:tc>
                  <a:txBody>
                    <a:bodyPr/>
                    <a:lstStyle/>
                    <a:p>
                      <a:pPr algn="ctr"/>
                      <a:r>
                        <a:rPr lang="en-US" sz="1400" b="1" dirty="0">
                          <a:solidFill>
                            <a:schemeClr val="tx1"/>
                          </a:solidFill>
                          <a:latin typeface="Century Gothic" panose="020B0502020202020204" pitchFamily="34" charset="0"/>
                        </a:rPr>
                        <a:t>15% </a:t>
                      </a:r>
                    </a:p>
                    <a:p>
                      <a:pPr algn="ctr"/>
                      <a:r>
                        <a:rPr lang="en-US" sz="1400" dirty="0">
                          <a:solidFill>
                            <a:schemeClr val="tx1"/>
                          </a:solidFill>
                          <a:latin typeface="Century Gothic" panose="020B0502020202020204" pitchFamily="34" charset="0"/>
                        </a:rPr>
                        <a:t>5/33</a:t>
                      </a:r>
                    </a:p>
                  </a:txBody>
                  <a:tcPr marL="131024" marR="131024" anchor="ctr"/>
                </a:tc>
                <a:tc>
                  <a:txBody>
                    <a:bodyPr/>
                    <a:lstStyle/>
                    <a:p>
                      <a:pPr algn="ctr"/>
                      <a:r>
                        <a:rPr lang="en-US" sz="1400" b="1" dirty="0">
                          <a:solidFill>
                            <a:schemeClr val="tx1"/>
                          </a:solidFill>
                          <a:latin typeface="Century Gothic" panose="020B0502020202020204" pitchFamily="34" charset="0"/>
                        </a:rPr>
                        <a:t>12%</a:t>
                      </a:r>
                    </a:p>
                    <a:p>
                      <a:pPr algn="ctr"/>
                      <a:r>
                        <a:rPr lang="en-US" sz="1400" dirty="0">
                          <a:solidFill>
                            <a:schemeClr val="tx1"/>
                          </a:solidFill>
                          <a:latin typeface="Century Gothic" panose="020B0502020202020204" pitchFamily="34" charset="0"/>
                        </a:rPr>
                        <a:t>4/33</a:t>
                      </a:r>
                    </a:p>
                  </a:txBody>
                  <a:tcPr marL="131024" marR="131024" anchor="ctr"/>
                </a:tc>
                <a:tc>
                  <a:txBody>
                    <a:bodyPr/>
                    <a:lstStyle/>
                    <a:p>
                      <a:pPr algn="ctr"/>
                      <a:r>
                        <a:rPr lang="en-US" sz="1400" b="1" dirty="0">
                          <a:solidFill>
                            <a:schemeClr val="tx1"/>
                          </a:solidFill>
                          <a:latin typeface="Century Gothic" panose="020B0502020202020204" pitchFamily="34" charset="0"/>
                        </a:rPr>
                        <a:t>18%</a:t>
                      </a:r>
                    </a:p>
                    <a:p>
                      <a:pPr algn="ctr"/>
                      <a:r>
                        <a:rPr lang="en-US" sz="1400" dirty="0">
                          <a:solidFill>
                            <a:schemeClr val="tx1"/>
                          </a:solidFill>
                          <a:latin typeface="Century Gothic" panose="020B0502020202020204" pitchFamily="34" charset="0"/>
                        </a:rPr>
                        <a:t>6/33</a:t>
                      </a:r>
                    </a:p>
                  </a:txBody>
                  <a:tcPr marL="131024" marR="131024" anchor="ctr"/>
                </a:tc>
                <a:tc>
                  <a:txBody>
                    <a:bodyPr/>
                    <a:lstStyle/>
                    <a:p>
                      <a:pPr algn="ctr"/>
                      <a:r>
                        <a:rPr lang="en-US" sz="1400" b="1" dirty="0">
                          <a:solidFill>
                            <a:schemeClr val="tx1"/>
                          </a:solidFill>
                          <a:latin typeface="Century Gothic" panose="020B0502020202020204" pitchFamily="34" charset="0"/>
                        </a:rPr>
                        <a:t>45%</a:t>
                      </a:r>
                    </a:p>
                    <a:p>
                      <a:pPr algn="ctr"/>
                      <a:r>
                        <a:rPr lang="en-US" sz="1400" dirty="0">
                          <a:solidFill>
                            <a:schemeClr val="tx1"/>
                          </a:solidFill>
                          <a:latin typeface="Century Gothic" panose="020B0502020202020204" pitchFamily="34" charset="0"/>
                        </a:rPr>
                        <a:t>15/33</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3/33</a:t>
                      </a:r>
                    </a:p>
                  </a:txBody>
                  <a:tcPr marL="131024" marR="131024" anchor="ctr"/>
                </a:tc>
                <a:tc>
                  <a:txBody>
                    <a:bodyPr/>
                    <a:lstStyle/>
                    <a:p>
                      <a:pPr algn="ctr"/>
                      <a:r>
                        <a:rPr lang="en-US" sz="1400" b="1" dirty="0">
                          <a:solidFill>
                            <a:srgbClr val="0070C0"/>
                          </a:solidFill>
                          <a:latin typeface="Century Gothic" panose="020B0502020202020204" pitchFamily="34" charset="0"/>
                        </a:rPr>
                        <a:t>55%</a:t>
                      </a:r>
                    </a:p>
                    <a:p>
                      <a:pPr algn="ctr"/>
                      <a:r>
                        <a:rPr lang="en-US" sz="1400" dirty="0">
                          <a:solidFill>
                            <a:srgbClr val="0070C0"/>
                          </a:solidFill>
                          <a:latin typeface="Century Gothic" panose="020B0502020202020204" pitchFamily="34" charset="0"/>
                        </a:rPr>
                        <a:t>18/33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42%</a:t>
                      </a:r>
                    </a:p>
                  </a:txBody>
                  <a:tcPr marL="131024" marR="131024" anchor="ctr"/>
                </a:tc>
                <a:extLst>
                  <a:ext uri="{0D108BD9-81ED-4DB2-BD59-A6C34878D82A}">
                    <a16:rowId xmlns:a16="http://schemas.microsoft.com/office/drawing/2014/main" val="10001"/>
                  </a:ext>
                </a:extLst>
              </a:tr>
              <a:tr h="602246">
                <a:tc>
                  <a:txBody>
                    <a:bodyPr/>
                    <a:lstStyle/>
                    <a:p>
                      <a:r>
                        <a:rPr lang="en-US" sz="1400" dirty="0">
                          <a:solidFill>
                            <a:schemeClr val="tx1"/>
                          </a:solidFill>
                          <a:latin typeface="Century Gothic" panose="020B0502020202020204" pitchFamily="34" charset="0"/>
                        </a:rPr>
                        <a:t>Grade 4</a:t>
                      </a:r>
                    </a:p>
                  </a:txBody>
                  <a:tcPr marL="131024" marR="131024" anchor="ctr"/>
                </a:tc>
                <a:tc>
                  <a:txBody>
                    <a:bodyPr/>
                    <a:lstStyle/>
                    <a:p>
                      <a:pPr algn="ctr"/>
                      <a:r>
                        <a:rPr lang="en-US" sz="1400" dirty="0">
                          <a:solidFill>
                            <a:schemeClr val="tx1"/>
                          </a:solidFill>
                          <a:latin typeface="Century Gothic" panose="020B0502020202020204" pitchFamily="34" charset="0"/>
                        </a:rPr>
                        <a:t>43</a:t>
                      </a:r>
                    </a:p>
                  </a:txBody>
                  <a:tcPr marL="131024" marR="131024" anchor="ctr"/>
                </a:tc>
                <a:tc>
                  <a:txBody>
                    <a:bodyPr/>
                    <a:lstStyle/>
                    <a:p>
                      <a:pPr algn="ctr"/>
                      <a:r>
                        <a:rPr lang="en-US" sz="1400" b="1" dirty="0">
                          <a:solidFill>
                            <a:schemeClr val="tx1"/>
                          </a:solidFill>
                          <a:latin typeface="Century Gothic" panose="020B0502020202020204" pitchFamily="34" charset="0"/>
                        </a:rPr>
                        <a:t>7%</a:t>
                      </a:r>
                    </a:p>
                    <a:p>
                      <a:pPr algn="ctr"/>
                      <a:r>
                        <a:rPr lang="en-US" sz="1400" dirty="0">
                          <a:solidFill>
                            <a:schemeClr val="tx1"/>
                          </a:solidFill>
                          <a:latin typeface="Century Gothic" panose="020B0502020202020204" pitchFamily="34" charset="0"/>
                        </a:rPr>
                        <a:t>3/43</a:t>
                      </a:r>
                    </a:p>
                  </a:txBody>
                  <a:tcPr marL="131024" marR="131024" anchor="ctr"/>
                </a:tc>
                <a:tc>
                  <a:txBody>
                    <a:bodyPr/>
                    <a:lstStyle/>
                    <a:p>
                      <a:pPr algn="ctr"/>
                      <a:r>
                        <a:rPr lang="en-US" sz="1400" b="1" dirty="0">
                          <a:solidFill>
                            <a:schemeClr val="tx1"/>
                          </a:solidFill>
                          <a:latin typeface="Century Gothic" panose="020B0502020202020204" pitchFamily="34" charset="0"/>
                        </a:rPr>
                        <a:t>5%</a:t>
                      </a:r>
                    </a:p>
                    <a:p>
                      <a:pPr algn="ctr"/>
                      <a:r>
                        <a:rPr lang="en-US" sz="1400" dirty="0">
                          <a:solidFill>
                            <a:schemeClr val="tx1"/>
                          </a:solidFill>
                          <a:latin typeface="Century Gothic" panose="020B0502020202020204" pitchFamily="34" charset="0"/>
                        </a:rPr>
                        <a:t>2/43</a:t>
                      </a:r>
                    </a:p>
                  </a:txBody>
                  <a:tcPr marL="131024" marR="131024" anchor="ctr"/>
                </a:tc>
                <a:tc>
                  <a:txBody>
                    <a:bodyPr/>
                    <a:lstStyle/>
                    <a:p>
                      <a:pPr algn="ctr"/>
                      <a:r>
                        <a:rPr lang="en-US" sz="1400" b="1" dirty="0">
                          <a:solidFill>
                            <a:schemeClr val="tx1"/>
                          </a:solidFill>
                          <a:latin typeface="Century Gothic" panose="020B0502020202020204" pitchFamily="34" charset="0"/>
                        </a:rPr>
                        <a:t>26%</a:t>
                      </a:r>
                    </a:p>
                    <a:p>
                      <a:pPr algn="ctr"/>
                      <a:r>
                        <a:rPr lang="en-US" sz="1400" dirty="0">
                          <a:solidFill>
                            <a:schemeClr val="tx1"/>
                          </a:solidFill>
                          <a:latin typeface="Century Gothic" panose="020B0502020202020204" pitchFamily="34" charset="0"/>
                        </a:rPr>
                        <a:t>11/43</a:t>
                      </a:r>
                    </a:p>
                  </a:txBody>
                  <a:tcPr marL="131024" marR="131024" anchor="ctr"/>
                </a:tc>
                <a:tc>
                  <a:txBody>
                    <a:bodyPr/>
                    <a:lstStyle/>
                    <a:p>
                      <a:pPr algn="ctr"/>
                      <a:r>
                        <a:rPr lang="en-US" sz="1400" b="1" dirty="0">
                          <a:solidFill>
                            <a:schemeClr val="tx1"/>
                          </a:solidFill>
                          <a:latin typeface="Century Gothic" panose="020B0502020202020204" pitchFamily="34" charset="0"/>
                        </a:rPr>
                        <a:t>40%</a:t>
                      </a:r>
                    </a:p>
                    <a:p>
                      <a:pPr algn="ctr"/>
                      <a:r>
                        <a:rPr lang="en-US" sz="1400" dirty="0">
                          <a:solidFill>
                            <a:schemeClr val="tx1"/>
                          </a:solidFill>
                          <a:latin typeface="Century Gothic" panose="020B0502020202020204" pitchFamily="34" charset="0"/>
                        </a:rPr>
                        <a:t>17/43</a:t>
                      </a:r>
                    </a:p>
                  </a:txBody>
                  <a:tcPr marL="131024" marR="131024" anchor="ctr"/>
                </a:tc>
                <a:tc>
                  <a:txBody>
                    <a:bodyPr/>
                    <a:lstStyle/>
                    <a:p>
                      <a:pPr algn="ctr"/>
                      <a:r>
                        <a:rPr lang="en-US" sz="1400" b="1" dirty="0">
                          <a:solidFill>
                            <a:schemeClr val="tx1"/>
                          </a:solidFill>
                          <a:latin typeface="Century Gothic" panose="020B0502020202020204" pitchFamily="34" charset="0"/>
                        </a:rPr>
                        <a:t>23%</a:t>
                      </a:r>
                    </a:p>
                    <a:p>
                      <a:pPr algn="ctr"/>
                      <a:r>
                        <a:rPr lang="en-US" sz="1400" dirty="0">
                          <a:solidFill>
                            <a:schemeClr val="tx1"/>
                          </a:solidFill>
                          <a:latin typeface="Century Gothic" panose="020B0502020202020204" pitchFamily="34" charset="0"/>
                        </a:rPr>
                        <a:t>10/43</a:t>
                      </a:r>
                    </a:p>
                  </a:txBody>
                  <a:tcPr marL="131024" marR="131024" anchor="ctr"/>
                </a:tc>
                <a:tc>
                  <a:txBody>
                    <a:bodyPr/>
                    <a:lstStyle/>
                    <a:p>
                      <a:pPr algn="ctr"/>
                      <a:r>
                        <a:rPr lang="en-US" sz="1400" b="1" dirty="0">
                          <a:solidFill>
                            <a:srgbClr val="0070C0"/>
                          </a:solidFill>
                          <a:latin typeface="Century Gothic" panose="020B0502020202020204" pitchFamily="34" charset="0"/>
                        </a:rPr>
                        <a:t>63%</a:t>
                      </a:r>
                    </a:p>
                    <a:p>
                      <a:pPr algn="ctr"/>
                      <a:r>
                        <a:rPr lang="en-US" sz="1400" dirty="0">
                          <a:solidFill>
                            <a:srgbClr val="0070C0"/>
                          </a:solidFill>
                          <a:latin typeface="Century Gothic" panose="020B0502020202020204" pitchFamily="34" charset="0"/>
                        </a:rPr>
                        <a:t>27/43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49%</a:t>
                      </a:r>
                    </a:p>
                  </a:txBody>
                  <a:tcPr marL="131024" marR="131024" anchor="ctr"/>
                </a:tc>
                <a:extLst>
                  <a:ext uri="{0D108BD9-81ED-4DB2-BD59-A6C34878D82A}">
                    <a16:rowId xmlns:a16="http://schemas.microsoft.com/office/drawing/2014/main" val="10002"/>
                  </a:ext>
                </a:extLst>
              </a:tr>
              <a:tr h="602246">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37</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3/37</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1/37</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13/37</a:t>
                      </a:r>
                    </a:p>
                  </a:txBody>
                  <a:tcPr marL="131024" marR="131024" anchor="ctr"/>
                </a:tc>
                <a:tc>
                  <a:txBody>
                    <a:bodyPr/>
                    <a:lstStyle/>
                    <a:p>
                      <a:pPr algn="ctr"/>
                      <a:r>
                        <a:rPr lang="en-US" sz="1400" b="1" dirty="0">
                          <a:solidFill>
                            <a:schemeClr val="tx1"/>
                          </a:solidFill>
                          <a:latin typeface="Century Gothic" panose="020B0502020202020204" pitchFamily="34" charset="0"/>
                        </a:rPr>
                        <a:t>41%</a:t>
                      </a:r>
                    </a:p>
                    <a:p>
                      <a:pPr algn="ctr"/>
                      <a:r>
                        <a:rPr lang="en-US" sz="1400" dirty="0">
                          <a:solidFill>
                            <a:schemeClr val="tx1"/>
                          </a:solidFill>
                          <a:latin typeface="Century Gothic" panose="020B0502020202020204" pitchFamily="34" charset="0"/>
                        </a:rPr>
                        <a:t>15/37</a:t>
                      </a:r>
                    </a:p>
                  </a:txBody>
                  <a:tcPr marL="131024" marR="131024" anchor="ctr"/>
                </a:tc>
                <a:tc>
                  <a:txBody>
                    <a:bodyPr/>
                    <a:lstStyle/>
                    <a:p>
                      <a:pPr algn="ctr"/>
                      <a:r>
                        <a:rPr lang="en-US" sz="1400" b="1" dirty="0">
                          <a:solidFill>
                            <a:schemeClr val="tx1"/>
                          </a:solidFill>
                          <a:latin typeface="Century Gothic" panose="020B0502020202020204" pitchFamily="34" charset="0"/>
                        </a:rPr>
                        <a:t>14%</a:t>
                      </a:r>
                    </a:p>
                    <a:p>
                      <a:pPr algn="ctr"/>
                      <a:r>
                        <a:rPr lang="en-US" sz="1400" dirty="0">
                          <a:solidFill>
                            <a:schemeClr val="tx1"/>
                          </a:solidFill>
                          <a:latin typeface="Century Gothic" panose="020B0502020202020204" pitchFamily="34" charset="0"/>
                        </a:rPr>
                        <a:t>5/37</a:t>
                      </a:r>
                    </a:p>
                  </a:txBody>
                  <a:tcPr marL="131024" marR="131024" anchor="ctr"/>
                </a:tc>
                <a:tc>
                  <a:txBody>
                    <a:bodyPr/>
                    <a:lstStyle/>
                    <a:p>
                      <a:pPr algn="ctr"/>
                      <a:r>
                        <a:rPr lang="en-US" sz="1400" b="1" dirty="0">
                          <a:solidFill>
                            <a:srgbClr val="0070C0"/>
                          </a:solidFill>
                          <a:latin typeface="Century Gothic" panose="020B0502020202020204" pitchFamily="34" charset="0"/>
                        </a:rPr>
                        <a:t>54%</a:t>
                      </a:r>
                    </a:p>
                    <a:p>
                      <a:pPr algn="ctr"/>
                      <a:r>
                        <a:rPr lang="en-US" sz="1400" dirty="0">
                          <a:solidFill>
                            <a:srgbClr val="0070C0"/>
                          </a:solidFill>
                          <a:latin typeface="Century Gothic" panose="020B0502020202020204" pitchFamily="34" charset="0"/>
                        </a:rPr>
                        <a:t>20/37</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49%</a:t>
                      </a:r>
                    </a:p>
                  </a:txBody>
                  <a:tcPr marL="131024" marR="131024" anchor="ctr"/>
                </a:tc>
                <a:extLst>
                  <a:ext uri="{0D108BD9-81ED-4DB2-BD59-A6C34878D82A}">
                    <a16:rowId xmlns:a16="http://schemas.microsoft.com/office/drawing/2014/main" val="10003"/>
                  </a:ext>
                </a:extLst>
              </a:tr>
              <a:tr h="602246">
                <a:tc>
                  <a:txBody>
                    <a:bodyPr/>
                    <a:lstStyle/>
                    <a:p>
                      <a:r>
                        <a:rPr lang="en-US" sz="1400" dirty="0">
                          <a:solidFill>
                            <a:schemeClr val="tx1"/>
                          </a:solidFill>
                          <a:latin typeface="Century Gothic" panose="020B0502020202020204" pitchFamily="34" charset="0"/>
                        </a:rPr>
                        <a:t>Grade 6</a:t>
                      </a:r>
                    </a:p>
                  </a:txBody>
                  <a:tcPr marL="131024" marR="131024" anchor="ctr"/>
                </a:tc>
                <a:tc>
                  <a:txBody>
                    <a:bodyPr/>
                    <a:lstStyle/>
                    <a:p>
                      <a:pPr algn="ctr"/>
                      <a:r>
                        <a:rPr lang="en-US" sz="1400" dirty="0">
                          <a:solidFill>
                            <a:schemeClr val="tx1"/>
                          </a:solidFill>
                          <a:latin typeface="Century Gothic" panose="020B0502020202020204" pitchFamily="34" charset="0"/>
                        </a:rPr>
                        <a:t>26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b="0" dirty="0">
                          <a:solidFill>
                            <a:schemeClr val="tx1"/>
                          </a:solidFill>
                          <a:latin typeface="Century Gothic" panose="020B0502020202020204" pitchFamily="34" charset="0"/>
                        </a:rPr>
                        <a:t>2/26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5/26</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9/26</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9/26</a:t>
                      </a:r>
                    </a:p>
                  </a:txBody>
                  <a:tcPr marL="131024" marR="131024" anchor="ctr"/>
                </a:tc>
                <a:tc>
                  <a:txBody>
                    <a:bodyPr/>
                    <a:lstStyle/>
                    <a:p>
                      <a:pPr algn="ctr"/>
                      <a:r>
                        <a:rPr lang="en-US" sz="1400" b="1" dirty="0">
                          <a:solidFill>
                            <a:srgbClr val="0070C0"/>
                          </a:solidFill>
                          <a:latin typeface="Century Gothic" panose="020B0502020202020204" pitchFamily="34" charset="0"/>
                        </a:rPr>
                        <a:t>70%</a:t>
                      </a:r>
                    </a:p>
                    <a:p>
                      <a:pPr algn="ctr"/>
                      <a:r>
                        <a:rPr lang="en-US" sz="1400" dirty="0">
                          <a:solidFill>
                            <a:srgbClr val="0070C0"/>
                          </a:solidFill>
                          <a:latin typeface="Century Gothic" panose="020B0502020202020204" pitchFamily="34" charset="0"/>
                        </a:rPr>
                        <a:t>18/26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47%</a:t>
                      </a:r>
                    </a:p>
                  </a:txBody>
                  <a:tcPr marL="131024" marR="131024" anchor="ctr"/>
                </a:tc>
                <a:extLst>
                  <a:ext uri="{0D108BD9-81ED-4DB2-BD59-A6C34878D82A}">
                    <a16:rowId xmlns:a16="http://schemas.microsoft.com/office/drawing/2014/main" val="10004"/>
                  </a:ext>
                </a:extLst>
              </a:tr>
              <a:tr h="602246">
                <a:tc>
                  <a:txBody>
                    <a:bodyPr/>
                    <a:lstStyle/>
                    <a:p>
                      <a:r>
                        <a:rPr lang="en-US" sz="1400" dirty="0">
                          <a:solidFill>
                            <a:schemeClr val="tx1"/>
                          </a:solidFill>
                          <a:latin typeface="Century Gothic" panose="020B0502020202020204" pitchFamily="34" charset="0"/>
                        </a:rPr>
                        <a:t>Grade 7</a:t>
                      </a:r>
                    </a:p>
                  </a:txBody>
                  <a:tcPr marL="131024" marR="131024" anchor="ctr"/>
                </a:tc>
                <a:tc>
                  <a:txBody>
                    <a:bodyPr/>
                    <a:lstStyle/>
                    <a:p>
                      <a:pPr algn="ctr"/>
                      <a:r>
                        <a:rPr lang="en-US" sz="1400" dirty="0">
                          <a:solidFill>
                            <a:schemeClr val="tx1"/>
                          </a:solidFill>
                          <a:latin typeface="Century Gothic" panose="020B0502020202020204" pitchFamily="34" charset="0"/>
                        </a:rPr>
                        <a:t>36</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3/36</a:t>
                      </a:r>
                    </a:p>
                  </a:txBody>
                  <a:tcPr marL="131024" marR="131024" anchor="ctr"/>
                </a:tc>
                <a:tc>
                  <a:txBody>
                    <a:bodyPr/>
                    <a:lstStyle/>
                    <a:p>
                      <a:pPr algn="ctr"/>
                      <a:r>
                        <a:rPr lang="en-US" sz="1400" b="1" dirty="0">
                          <a:solidFill>
                            <a:schemeClr val="tx1"/>
                          </a:solidFill>
                          <a:latin typeface="Century Gothic" panose="020B0502020202020204" pitchFamily="34" charset="0"/>
                        </a:rPr>
                        <a:t>11%</a:t>
                      </a:r>
                    </a:p>
                    <a:p>
                      <a:pPr algn="ctr"/>
                      <a:r>
                        <a:rPr lang="en-US" sz="1400" dirty="0">
                          <a:solidFill>
                            <a:schemeClr val="tx1"/>
                          </a:solidFill>
                          <a:latin typeface="Century Gothic" panose="020B0502020202020204" pitchFamily="34" charset="0"/>
                        </a:rPr>
                        <a:t>4/36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42%</a:t>
                      </a:r>
                    </a:p>
                    <a:p>
                      <a:pPr algn="ctr"/>
                      <a:r>
                        <a:rPr lang="en-US" sz="1400" dirty="0">
                          <a:solidFill>
                            <a:schemeClr val="tx1"/>
                          </a:solidFill>
                          <a:latin typeface="Century Gothic" panose="020B0502020202020204" pitchFamily="34" charset="0"/>
                        </a:rPr>
                        <a:t>15/36</a:t>
                      </a:r>
                    </a:p>
                  </a:txBody>
                  <a:tcPr marL="131024" marR="131024" anchor="ctr"/>
                </a:tc>
                <a:tc>
                  <a:txBody>
                    <a:bodyPr/>
                    <a:lstStyle/>
                    <a:p>
                      <a:pPr algn="ctr"/>
                      <a:r>
                        <a:rPr lang="en-US" sz="1400" b="1" dirty="0">
                          <a:solidFill>
                            <a:srgbClr val="0070C0"/>
                          </a:solidFill>
                          <a:latin typeface="Century Gothic" panose="020B0502020202020204" pitchFamily="34" charset="0"/>
                        </a:rPr>
                        <a:t>78%</a:t>
                      </a:r>
                    </a:p>
                    <a:p>
                      <a:pPr algn="ctr"/>
                      <a:r>
                        <a:rPr lang="en-US" sz="1400" dirty="0">
                          <a:solidFill>
                            <a:srgbClr val="0070C0"/>
                          </a:solidFill>
                          <a:latin typeface="Century Gothic" panose="020B0502020202020204" pitchFamily="34" charset="0"/>
                        </a:rPr>
                        <a:t>28/36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52%</a:t>
                      </a:r>
                    </a:p>
                  </a:txBody>
                  <a:tcPr marL="131024" marR="131024" anchor="ctr"/>
                </a:tc>
                <a:extLst>
                  <a:ext uri="{0D108BD9-81ED-4DB2-BD59-A6C34878D82A}">
                    <a16:rowId xmlns:a16="http://schemas.microsoft.com/office/drawing/2014/main" val="10005"/>
                  </a:ext>
                </a:extLst>
              </a:tr>
              <a:tr h="602246">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29</a:t>
                      </a:r>
                    </a:p>
                  </a:txBody>
                  <a:tcPr marL="131024" marR="131024" anchor="ctr"/>
                </a:tc>
                <a:tc>
                  <a:txBody>
                    <a:bodyPr/>
                    <a:lstStyle/>
                    <a:p>
                      <a:pPr algn="ctr"/>
                      <a:r>
                        <a:rPr lang="en-US" sz="1400" b="1" dirty="0">
                          <a:solidFill>
                            <a:schemeClr val="tx1"/>
                          </a:solidFill>
                          <a:latin typeface="Century Gothic" panose="020B0502020202020204" pitchFamily="34" charset="0"/>
                        </a:rPr>
                        <a:t>14%</a:t>
                      </a:r>
                    </a:p>
                    <a:p>
                      <a:pPr algn="ctr"/>
                      <a:r>
                        <a:rPr lang="en-US" sz="1400" dirty="0">
                          <a:solidFill>
                            <a:schemeClr val="tx1"/>
                          </a:solidFill>
                          <a:latin typeface="Century Gothic" panose="020B0502020202020204" pitchFamily="34" charset="0"/>
                        </a:rPr>
                        <a:t>4/29</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b="0" dirty="0">
                          <a:solidFill>
                            <a:schemeClr val="tx1"/>
                          </a:solidFill>
                          <a:latin typeface="Century Gothic" panose="020B0502020202020204" pitchFamily="34" charset="0"/>
                        </a:rPr>
                        <a:t>0/29</a:t>
                      </a:r>
                    </a:p>
                  </a:txBody>
                  <a:tcPr marL="131024" marR="131024" anchor="ctr"/>
                </a:tc>
                <a:tc>
                  <a:txBody>
                    <a:bodyPr/>
                    <a:lstStyle/>
                    <a:p>
                      <a:pPr algn="ctr"/>
                      <a:r>
                        <a:rPr lang="en-US" sz="1400" b="1" dirty="0">
                          <a:solidFill>
                            <a:schemeClr val="tx1"/>
                          </a:solidFill>
                          <a:latin typeface="Century Gothic" panose="020B0502020202020204" pitchFamily="34" charset="0"/>
                        </a:rPr>
                        <a:t>21%</a:t>
                      </a:r>
                    </a:p>
                    <a:p>
                      <a:pPr algn="ctr"/>
                      <a:r>
                        <a:rPr lang="en-US" sz="1400" dirty="0">
                          <a:solidFill>
                            <a:schemeClr val="tx1"/>
                          </a:solidFill>
                          <a:latin typeface="Century Gothic" panose="020B0502020202020204" pitchFamily="34" charset="0"/>
                        </a:rPr>
                        <a:t>6/29</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10/29</a:t>
                      </a:r>
                    </a:p>
                  </a:txBody>
                  <a:tcPr marL="131024" marR="131024" anchor="ctr"/>
                </a:tc>
                <a:tc>
                  <a:txBody>
                    <a:bodyPr/>
                    <a:lstStyle/>
                    <a:p>
                      <a:pPr algn="ctr"/>
                      <a:r>
                        <a:rPr lang="en-US" sz="1400" b="1" dirty="0">
                          <a:solidFill>
                            <a:schemeClr val="tx1"/>
                          </a:solidFill>
                          <a:latin typeface="Century Gothic" panose="020B0502020202020204" pitchFamily="34" charset="0"/>
                        </a:rPr>
                        <a:t>31%</a:t>
                      </a:r>
                    </a:p>
                    <a:p>
                      <a:pPr algn="ctr"/>
                      <a:r>
                        <a:rPr lang="en-US" sz="1400" dirty="0">
                          <a:solidFill>
                            <a:schemeClr val="tx1"/>
                          </a:solidFill>
                          <a:latin typeface="Century Gothic" panose="020B0502020202020204" pitchFamily="34" charset="0"/>
                        </a:rPr>
                        <a:t>9/29</a:t>
                      </a:r>
                    </a:p>
                  </a:txBody>
                  <a:tcPr marL="131024" marR="131024" anchor="ctr"/>
                </a:tc>
                <a:tc>
                  <a:txBody>
                    <a:bodyPr/>
                    <a:lstStyle/>
                    <a:p>
                      <a:pPr algn="ctr"/>
                      <a:r>
                        <a:rPr lang="en-US" sz="1400" b="1" dirty="0">
                          <a:solidFill>
                            <a:srgbClr val="0070C0"/>
                          </a:solidFill>
                          <a:latin typeface="Century Gothic" panose="020B0502020202020204" pitchFamily="34" charset="0"/>
                        </a:rPr>
                        <a:t>66%</a:t>
                      </a:r>
                    </a:p>
                    <a:p>
                      <a:pPr algn="ctr"/>
                      <a:r>
                        <a:rPr lang="en-US" sz="1400" b="0" dirty="0">
                          <a:solidFill>
                            <a:srgbClr val="0070C0"/>
                          </a:solidFill>
                          <a:latin typeface="Century Gothic" panose="020B0502020202020204" pitchFamily="34" charset="0"/>
                        </a:rPr>
                        <a:t>19/29</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52%</a:t>
                      </a:r>
                    </a:p>
                  </a:txBody>
                  <a:tcPr marL="131024" marR="131024"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0255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6294138-E0BA-1446-ED7D-1BE2011645E6}"/>
              </a:ext>
            </a:extLst>
          </p:cNvPr>
          <p:cNvSpPr>
            <a:spLocks noGrp="1"/>
          </p:cNvSpPr>
          <p:nvPr>
            <p:ph type="body" idx="1"/>
          </p:nvPr>
        </p:nvSpPr>
        <p:spPr>
          <a:xfrm>
            <a:off x="730303" y="4995009"/>
            <a:ext cx="9612971" cy="1143324"/>
          </a:xfrm>
        </p:spPr>
        <p:txBody>
          <a:bodyPr>
            <a:normAutofit fontScale="92500" lnSpcReduction="10000"/>
          </a:bodyPr>
          <a:lstStyle/>
          <a:p>
            <a:pPr algn="l"/>
            <a:r>
              <a:rPr lang="en-US" sz="3600" b="1" dirty="0">
                <a:latin typeface="Century Gothic" panose="020B0502020202020204" pitchFamily="34" charset="0"/>
              </a:rPr>
              <a:t>English Language Arts </a:t>
            </a:r>
          </a:p>
          <a:p>
            <a:pPr algn="l"/>
            <a:r>
              <a:rPr lang="en-US" sz="3600" dirty="0">
                <a:latin typeface="Century Gothic" panose="020B0502020202020204" pitchFamily="34" charset="0"/>
              </a:rPr>
              <a:t>Average Overall Scores </a:t>
            </a:r>
          </a:p>
        </p:txBody>
      </p:sp>
      <p:graphicFrame>
        <p:nvGraphicFramePr>
          <p:cNvPr id="4" name="Chart 3">
            <a:extLst>
              <a:ext uri="{FF2B5EF4-FFF2-40B4-BE49-F238E27FC236}">
                <a16:creationId xmlns:a16="http://schemas.microsoft.com/office/drawing/2014/main" id="{1D1D41E1-0342-5A92-C8ED-76069CDA7FC6}"/>
              </a:ext>
            </a:extLst>
          </p:cNvPr>
          <p:cNvGraphicFramePr/>
          <p:nvPr>
            <p:extLst>
              <p:ext uri="{D42A27DB-BD31-4B8C-83A1-F6EECF244321}">
                <p14:modId xmlns:p14="http://schemas.microsoft.com/office/powerpoint/2010/main" val="542529824"/>
              </p:ext>
            </p:extLst>
          </p:nvPr>
        </p:nvGraphicFramePr>
        <p:xfrm>
          <a:off x="481263" y="288758"/>
          <a:ext cx="10523621" cy="461890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E515DCB-E979-0A5E-67BD-DFCD52F5C427}"/>
              </a:ext>
            </a:extLst>
          </p:cNvPr>
          <p:cNvSpPr txBox="1"/>
          <p:nvPr/>
        </p:nvSpPr>
        <p:spPr>
          <a:xfrm>
            <a:off x="245327" y="6293758"/>
            <a:ext cx="4437433" cy="369332"/>
          </a:xfrm>
          <a:prstGeom prst="rect">
            <a:avLst/>
          </a:prstGeom>
          <a:noFill/>
        </p:spPr>
        <p:txBody>
          <a:bodyPr wrap="none" rtlCol="0">
            <a:spAutoFit/>
          </a:bodyPr>
          <a:lstStyle/>
          <a:p>
            <a:r>
              <a:rPr lang="en-US" dirty="0">
                <a:latin typeface="Century Gothic" panose="020B0502020202020204" pitchFamily="34" charset="0"/>
              </a:rPr>
              <a:t>* 750 is Level 4 (Meeting Expectations)</a:t>
            </a:r>
          </a:p>
        </p:txBody>
      </p:sp>
    </p:spTree>
    <p:extLst>
      <p:ext uri="{BB962C8B-B14F-4D97-AF65-F5344CB8AC3E}">
        <p14:creationId xmlns:p14="http://schemas.microsoft.com/office/powerpoint/2010/main" val="45767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12186"/>
            <a:ext cx="9601200" cy="895914"/>
          </a:xfrm>
        </p:spPr>
        <p:txBody>
          <a:bodyPr>
            <a:normAutofit fontScale="90000"/>
          </a:bodyPr>
          <a:lstStyle/>
          <a:p>
            <a:r>
              <a:rPr lang="en-US" b="1" dirty="0">
                <a:latin typeface="Century Gothic" panose="020B0502020202020204" pitchFamily="34" charset="0"/>
              </a:rPr>
              <a:t>ELA</a:t>
            </a:r>
            <a:r>
              <a:rPr lang="en-US" dirty="0">
                <a:latin typeface="Century Gothic" panose="020B0502020202020204" pitchFamily="34" charset="0"/>
              </a:rPr>
              <a:t> By Subgroup</a:t>
            </a:r>
            <a:br>
              <a:rPr lang="en-US" dirty="0">
                <a:latin typeface="Century Gothic" panose="020B0502020202020204" pitchFamily="34" charset="0"/>
              </a:rPr>
            </a:b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1698138998"/>
              </p:ext>
            </p:extLst>
          </p:nvPr>
        </p:nvGraphicFramePr>
        <p:xfrm>
          <a:off x="749300" y="1437959"/>
          <a:ext cx="11277601" cy="4909550"/>
        </p:xfrm>
        <a:graphic>
          <a:graphicData uri="http://schemas.openxmlformats.org/drawingml/2006/table">
            <a:tbl>
              <a:tblPr firstRow="1" lastCol="1" bandRow="1">
                <a:tableStyleId>{2D5ABB26-0587-4C30-8999-92F81FD0307C}</a:tableStyleId>
              </a:tblPr>
              <a:tblGrid>
                <a:gridCol w="3331282">
                  <a:extLst>
                    <a:ext uri="{9D8B030D-6E8A-4147-A177-3AD203B41FA5}">
                      <a16:colId xmlns:a16="http://schemas.microsoft.com/office/drawing/2014/main" val="20000"/>
                    </a:ext>
                  </a:extLst>
                </a:gridCol>
                <a:gridCol w="1380346">
                  <a:extLst>
                    <a:ext uri="{9D8B030D-6E8A-4147-A177-3AD203B41FA5}">
                      <a16:colId xmlns:a16="http://schemas.microsoft.com/office/drawing/2014/main" val="20001"/>
                    </a:ext>
                  </a:extLst>
                </a:gridCol>
                <a:gridCol w="1442524">
                  <a:extLst>
                    <a:ext uri="{9D8B030D-6E8A-4147-A177-3AD203B41FA5}">
                      <a16:colId xmlns:a16="http://schemas.microsoft.com/office/drawing/2014/main" val="20002"/>
                    </a:ext>
                  </a:extLst>
                </a:gridCol>
                <a:gridCol w="1716106">
                  <a:extLst>
                    <a:ext uri="{9D8B030D-6E8A-4147-A177-3AD203B41FA5}">
                      <a16:colId xmlns:a16="http://schemas.microsoft.com/office/drawing/2014/main" val="20003"/>
                    </a:ext>
                  </a:extLst>
                </a:gridCol>
                <a:gridCol w="1703671">
                  <a:extLst>
                    <a:ext uri="{9D8B030D-6E8A-4147-A177-3AD203B41FA5}">
                      <a16:colId xmlns:a16="http://schemas.microsoft.com/office/drawing/2014/main" val="20004"/>
                    </a:ext>
                  </a:extLst>
                </a:gridCol>
                <a:gridCol w="1703672">
                  <a:extLst>
                    <a:ext uri="{9D8B030D-6E8A-4147-A177-3AD203B41FA5}">
                      <a16:colId xmlns:a16="http://schemas.microsoft.com/office/drawing/2014/main" val="20005"/>
                    </a:ext>
                  </a:extLst>
                </a:gridCol>
              </a:tblGrid>
              <a:tr h="1064040">
                <a:tc>
                  <a:txBody>
                    <a:bodyPr/>
                    <a:lstStyle/>
                    <a:p>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Not Yet Meeting</a:t>
                      </a:r>
                    </a:p>
                    <a:p>
                      <a:pPr algn="ctr"/>
                      <a:r>
                        <a:rPr lang="en-US" sz="1400" dirty="0">
                          <a:latin typeface="Century Gothic" panose="020B0502020202020204" pitchFamily="34" charset="0"/>
                        </a:rPr>
                        <a:t>(Level</a:t>
                      </a:r>
                      <a:r>
                        <a:rPr lang="en-US" sz="14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Partially</a:t>
                      </a:r>
                    </a:p>
                    <a:p>
                      <a:pPr algn="ctr"/>
                      <a:r>
                        <a:rPr lang="en-US" sz="1400" dirty="0">
                          <a:latin typeface="Century Gothic" panose="020B0502020202020204" pitchFamily="34" charset="0"/>
                        </a:rPr>
                        <a:t>Meeting</a:t>
                      </a:r>
                    </a:p>
                    <a:p>
                      <a:pPr algn="ctr"/>
                      <a:r>
                        <a:rPr lang="en-US" sz="1400" dirty="0">
                          <a:latin typeface="Century Gothic" panose="020B0502020202020204" pitchFamily="34" charset="0"/>
                        </a:rPr>
                        <a:t>(Level 2)</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Approaching</a:t>
                      </a:r>
                    </a:p>
                    <a:p>
                      <a:pPr algn="ctr"/>
                      <a:r>
                        <a:rPr lang="en-US" sz="1400" dirty="0">
                          <a:latin typeface="Century Gothic" panose="020B0502020202020204" pitchFamily="34" charset="0"/>
                        </a:rPr>
                        <a:t>Expectations</a:t>
                      </a:r>
                    </a:p>
                    <a:p>
                      <a:pPr algn="ctr"/>
                      <a:r>
                        <a:rPr lang="en-US" sz="1400" dirty="0">
                          <a:latin typeface="Century Gothic" panose="020B0502020202020204" pitchFamily="34" charset="0"/>
                        </a:rPr>
                        <a:t>(Level 3)</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Meeting</a:t>
                      </a:r>
                    </a:p>
                    <a:p>
                      <a:pPr algn="ctr"/>
                      <a:r>
                        <a:rPr lang="en-US" sz="1400" dirty="0">
                          <a:latin typeface="Century Gothic" panose="020B0502020202020204" pitchFamily="34" charset="0"/>
                        </a:rPr>
                        <a:t>Expectations</a:t>
                      </a:r>
                    </a:p>
                    <a:p>
                      <a:pPr algn="ctr"/>
                      <a:r>
                        <a:rPr lang="en-US" sz="1400" dirty="0">
                          <a:latin typeface="Century Gothic" panose="020B0502020202020204" pitchFamily="34" charset="0"/>
                        </a:rPr>
                        <a:t>(Level 4)</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latin typeface="Century Gothic" panose="020B0502020202020204" pitchFamily="34" charset="0"/>
                        </a:rPr>
                        <a:t>Exceeding</a:t>
                      </a:r>
                      <a:r>
                        <a:rPr lang="en-US" sz="1400" baseline="0" dirty="0">
                          <a:latin typeface="Century Gothic" panose="020B0502020202020204" pitchFamily="34" charset="0"/>
                        </a:rPr>
                        <a:t> Expectations</a:t>
                      </a:r>
                    </a:p>
                    <a:p>
                      <a:pPr algn="ctr"/>
                      <a:r>
                        <a:rPr lang="en-US" sz="1400" dirty="0">
                          <a:latin typeface="Century Gothic" panose="020B0502020202020204" pitchFamily="34" charset="0"/>
                        </a:rPr>
                        <a:t> (Level 5)</a:t>
                      </a:r>
                      <a:endParaRPr lang="en-US" sz="14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84551">
                <a:tc>
                  <a:txBody>
                    <a:bodyPr/>
                    <a:lstStyle/>
                    <a:p>
                      <a:pPr algn="l"/>
                      <a:r>
                        <a:rPr lang="en-US" sz="1600" dirty="0">
                          <a:latin typeface="Century Gothic" panose="020B0502020202020204" pitchFamily="34" charset="0"/>
                        </a:rPr>
                        <a:t>Female = 102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384551">
                <a:tc>
                  <a:txBody>
                    <a:bodyPr/>
                    <a:lstStyle/>
                    <a:p>
                      <a:pPr algn="l"/>
                      <a:r>
                        <a:rPr lang="en-US" sz="1600" dirty="0">
                          <a:latin typeface="Century Gothic" panose="020B0502020202020204" pitchFamily="34" charset="0"/>
                        </a:rPr>
                        <a:t>Male = 102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384551">
                <a:tc>
                  <a:txBody>
                    <a:bodyPr/>
                    <a:lstStyle/>
                    <a:p>
                      <a:pPr algn="l"/>
                      <a:r>
                        <a:rPr lang="en-US" sz="1600" dirty="0">
                          <a:latin typeface="Century Gothic" panose="020B0502020202020204" pitchFamily="34" charset="0"/>
                        </a:rPr>
                        <a:t>Asian = 28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23375253"/>
                  </a:ext>
                </a:extLst>
              </a:tr>
              <a:tr h="384551">
                <a:tc>
                  <a:txBody>
                    <a:bodyPr/>
                    <a:lstStyle/>
                    <a:p>
                      <a:pPr algn="l"/>
                      <a:r>
                        <a:rPr lang="en-US" sz="1600" dirty="0">
                          <a:latin typeface="Century Gothic" panose="020B0502020202020204" pitchFamily="34" charset="0"/>
                        </a:rPr>
                        <a:t>Black/African America</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559495627"/>
                  </a:ext>
                </a:extLst>
              </a:tr>
              <a:tr h="384551">
                <a:tc>
                  <a:txBody>
                    <a:bodyPr/>
                    <a:lstStyle/>
                    <a:p>
                      <a:pPr algn="l"/>
                      <a:r>
                        <a:rPr lang="en-US" sz="1600" dirty="0">
                          <a:latin typeface="Century Gothic" panose="020B0502020202020204" pitchFamily="34" charset="0"/>
                        </a:rPr>
                        <a:t>Hispanic or </a:t>
                      </a:r>
                      <a:r>
                        <a:rPr lang="en-US" sz="1600" dirty="0" err="1">
                          <a:latin typeface="Century Gothic" panose="020B0502020202020204" pitchFamily="34" charset="0"/>
                        </a:rPr>
                        <a:t>Lantino</a:t>
                      </a:r>
                      <a:r>
                        <a:rPr lang="en-US" sz="1600" dirty="0">
                          <a:latin typeface="Century Gothic" panose="020B0502020202020204" pitchFamily="34" charset="0"/>
                        </a:rPr>
                        <a:t> = 115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sz="1600" dirty="0">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84551">
                <a:tc>
                  <a:txBody>
                    <a:bodyPr/>
                    <a:lstStyle/>
                    <a:p>
                      <a:pPr algn="l"/>
                      <a:r>
                        <a:rPr lang="en-US" sz="1600" dirty="0">
                          <a:latin typeface="Century Gothic" panose="020B0502020202020204" pitchFamily="34" charset="0"/>
                        </a:rPr>
                        <a:t>Native </a:t>
                      </a:r>
                      <a:r>
                        <a:rPr lang="en-US" sz="1600" dirty="0" err="1">
                          <a:latin typeface="Century Gothic" panose="020B0502020202020204" pitchFamily="34" charset="0"/>
                        </a:rPr>
                        <a:t>Hawaiin</a:t>
                      </a:r>
                      <a:r>
                        <a:rPr lang="en-US" sz="1600" dirty="0">
                          <a:latin typeface="Century Gothic" panose="020B0502020202020204" pitchFamily="34" charset="0"/>
                        </a:rPr>
                        <a:t>/ Other Pacific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069383068"/>
                  </a:ext>
                </a:extLst>
              </a:tr>
              <a:tr h="384551">
                <a:tc>
                  <a:txBody>
                    <a:bodyPr/>
                    <a:lstStyle/>
                    <a:p>
                      <a:pPr algn="l"/>
                      <a:r>
                        <a:rPr lang="en-US" sz="1600" dirty="0">
                          <a:latin typeface="Century Gothic" panose="020B0502020202020204" pitchFamily="34" charset="0"/>
                        </a:rPr>
                        <a:t>White = 52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600"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384551">
                <a:tc>
                  <a:txBody>
                    <a:bodyPr/>
                    <a:lstStyle/>
                    <a:p>
                      <a:pPr algn="l"/>
                      <a:r>
                        <a:rPr lang="en-US" sz="1600" dirty="0">
                          <a:latin typeface="Century Gothic" panose="020B0502020202020204" pitchFamily="34" charset="0"/>
                        </a:rPr>
                        <a:t>Two or More Races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9 Students or Fewer</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60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520857660"/>
                  </a:ext>
                </a:extLst>
              </a:tr>
              <a:tr h="384551">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84551">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2082985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13513</TotalTime>
  <Words>4059</Words>
  <Application>Microsoft Macintosh PowerPoint</Application>
  <PresentationFormat>Widescreen</PresentationFormat>
  <Paragraphs>1556</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Century Gothic</vt:lpstr>
      <vt:lpstr>Franklin Gothic Book</vt:lpstr>
      <vt:lpstr>Crop</vt:lpstr>
      <vt:lpstr>NJSLA, ACCESS for ELLS,  DLM &amp; NJSLA-S  Spring 2022 Results</vt:lpstr>
      <vt:lpstr>New jersey’s statewide  assessment program</vt:lpstr>
      <vt:lpstr>New Jersey’s  2022 NJSLA Outcomes English Language Arts</vt:lpstr>
      <vt:lpstr>New Jersey’s  2022 NJSLA Outcomes Mathematics </vt:lpstr>
      <vt:lpstr>New Jersey’s  2022 NJSLA Outcomes Science </vt:lpstr>
      <vt:lpstr>Moonachie’s results</vt:lpstr>
      <vt:lpstr>Moonachie’s 2022 NJSLA Grade-Level Outcomes English Language Arts</vt:lpstr>
      <vt:lpstr>PowerPoint Presentation</vt:lpstr>
      <vt:lpstr>ELA By Subgroup </vt:lpstr>
      <vt:lpstr>ELA By Subgroup </vt:lpstr>
      <vt:lpstr>Comparison of Moonachie’s  Current 6th, 7th and 8th Grade Scores  and their Scores from 2019 English Language Arts</vt:lpstr>
      <vt:lpstr>Grade 3  Language Arts Subclaim Outcomes *State  *Moonachie </vt:lpstr>
      <vt:lpstr>Grade 4  Language Arts Subclaim Outcomes *State  *Moonachie</vt:lpstr>
      <vt:lpstr>Grade 5  Language Arts Subclaim Outcomes *State  *Moonachie</vt:lpstr>
      <vt:lpstr>Grade 6  Language Arts Subclaim Outcomes *State  *Moonachie</vt:lpstr>
      <vt:lpstr>Grade 7  Language Arts Subclaim Outcomes *State  *Moonachie</vt:lpstr>
      <vt:lpstr>Grade 8  Language Arts Subclaim Outcomes *State  *Moonachie</vt:lpstr>
      <vt:lpstr>Moonachie’s 2022 NJSLA Grade-Level Outcomes Mathematics </vt:lpstr>
      <vt:lpstr>PowerPoint Presentation</vt:lpstr>
      <vt:lpstr>Math By Subgroup</vt:lpstr>
      <vt:lpstr>Math By Subgroup</vt:lpstr>
      <vt:lpstr>Comparison of Moonachie’s  Current 6th, 7th and 8th Grade Scores  and their Scores from 2019 Mathematics</vt:lpstr>
      <vt:lpstr>Grade 3  Mathematics Subclaim Outcomes *State  *Moonachie</vt:lpstr>
      <vt:lpstr>Grade 4  Mathematics Subclaim Outcomes *State  *Moonachie</vt:lpstr>
      <vt:lpstr>Grade 5  Mathematics Subclaim Outcomes *State  *Moonachie</vt:lpstr>
      <vt:lpstr>Grade 6  Mathematics Subclaim Outcomes *State  *Moonachie</vt:lpstr>
      <vt:lpstr>Grade 7  Mathematics Subclaim Outcomes *State  *Moonachie</vt:lpstr>
      <vt:lpstr>Grade 8  Mathematics Subclaim Outcomes *State  *Moonachie</vt:lpstr>
      <vt:lpstr>Algebra 1  Mathematics Subclaim Outcomes *State  *Moonachie</vt:lpstr>
      <vt:lpstr>New jersey’s statewide  assessment program</vt:lpstr>
      <vt:lpstr>Moonachie’s 2022 NJSLA Grade-Level Outcomes Science </vt:lpstr>
      <vt:lpstr>PowerPoint Presentation</vt:lpstr>
      <vt:lpstr>Science By Subgroup</vt:lpstr>
      <vt:lpstr>Grade 5  Science Subclaim Outcomes *State  *Moonachie</vt:lpstr>
      <vt:lpstr>Grade 8  Science Subclaim Outcomes *State  *Moonachie</vt:lpstr>
      <vt:lpstr>WIDA ACCESS   English Language Proficiency   </vt:lpstr>
      <vt:lpstr>WIDA ACCESS   English Language Proficiency   </vt:lpstr>
      <vt:lpstr>WIDA Trend Analysis </vt:lpstr>
      <vt:lpstr>DLM </vt:lpstr>
      <vt:lpstr>Data analysis plan</vt:lpstr>
      <vt:lpstr>Intervention Strategies</vt:lpstr>
      <vt:lpstr>We will continue to… </vt:lpstr>
      <vt:lpstr>Notable achievements </vt:lpstr>
      <vt:lpstr>PowerPoint Presentation</vt:lpstr>
      <vt:lpstr>Parent Comments about our Intervention and Enrichment Supports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NJSLA, ACCESS for ELLS,  &amp; NJSLA-S presentation</dc:title>
  <dc:creator>Dana Genatt</dc:creator>
  <cp:lastModifiedBy>Dana Genatt</cp:lastModifiedBy>
  <cp:revision>23</cp:revision>
  <cp:lastPrinted>2023-02-08T15:52:05Z</cp:lastPrinted>
  <dcterms:created xsi:type="dcterms:W3CDTF">2022-10-11T14:29:26Z</dcterms:created>
  <dcterms:modified xsi:type="dcterms:W3CDTF">2023-02-13T19:31:51Z</dcterms:modified>
</cp:coreProperties>
</file>