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sldIdLst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80"/>
  </p:normalViewPr>
  <p:slideViewPr>
    <p:cSldViewPr snapToGrid="0" snapToObjects="1">
      <p:cViewPr varScale="1">
        <p:scale>
          <a:sx n="68" d="100"/>
          <a:sy n="68" d="100"/>
        </p:scale>
        <p:origin x="6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e_%26_Buster%27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Dave_&amp;_Buster'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ath-metal2012.blogspot.mx/2013/01/emulador-para-pc-con-todos-los-juego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nteresasaber.com/2013/03/la-pizza-un-alimento-con-tres-mil-anos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girls.com/2013/09/android-y-kitkat-te-quieren-regalar-algo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lubber_(material)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hyperlink" Target="http://mommysnippets.com/going-solo-review/" TargetMode="External"/><Relationship Id="rId7" Type="http://schemas.openxmlformats.org/officeDocument/2006/relationships/hyperlink" Target="http://www.melissasbargains.com/new-dixie-paper-plates-coup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://www.dailyclipart.net/clipart/birthday-party-hat-clip-art/" TargetMode="External"/><Relationship Id="rId4" Type="http://schemas.openxmlformats.org/officeDocument/2006/relationships/image" Target="../media/image8.jpg"/><Relationship Id="rId9" Type="http://schemas.openxmlformats.org/officeDocument/2006/relationships/hyperlink" Target="https://creativecommons.org/licenses/by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hutterrunner/456005370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75" y="-456123"/>
            <a:ext cx="8915399" cy="2262781"/>
          </a:xfrm>
        </p:spPr>
        <p:txBody>
          <a:bodyPr>
            <a:normAutofit/>
          </a:bodyPr>
          <a:lstStyle/>
          <a:p>
            <a:r>
              <a:rPr lang="en-US" sz="7200" b="1" dirty="0"/>
              <a:t>Birthday Planning!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984ECFF-70E4-4DA3-BED2-0247C349922B}"/>
              </a:ext>
            </a:extLst>
          </p:cNvPr>
          <p:cNvSpPr/>
          <p:nvPr/>
        </p:nvSpPr>
        <p:spPr>
          <a:xfrm>
            <a:off x="1368372" y="2224328"/>
            <a:ext cx="9172242" cy="2044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7" name="Subtitle 12">
            <a:extLst>
              <a:ext uri="{FF2B5EF4-FFF2-40B4-BE49-F238E27FC236}">
                <a16:creationId xmlns:a16="http://schemas.microsoft.com/office/drawing/2014/main" id="{C263DF6C-5C6C-46EC-BA54-53A3151CD878}"/>
              </a:ext>
            </a:extLst>
          </p:cNvPr>
          <p:cNvSpPr txBox="1">
            <a:spLocks/>
          </p:cNvSpPr>
          <p:nvPr/>
        </p:nvSpPr>
        <p:spPr>
          <a:xfrm>
            <a:off x="1496794" y="2363846"/>
            <a:ext cx="8915399" cy="2113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/>
              <a:t>You need to plan a birthday party for you and your friends. Your parents told you they would pay as long as you found out how much everything costs.</a:t>
            </a:r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7A5449E-CFC4-4C7C-A849-44B2D57DC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69" r="15342"/>
          <a:stretch/>
        </p:blipFill>
        <p:spPr>
          <a:xfrm>
            <a:off x="20" y="1731"/>
            <a:ext cx="465583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305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1520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82489E-6924-46E5-9A61-7A679BD5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b="1"/>
              <a:t>Dave and Busters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0584-92D8-4ACD-8A04-7E4A0966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en-US" dirty="0"/>
              <a:t>Arcade Games</a:t>
            </a:r>
          </a:p>
          <a:p>
            <a:r>
              <a:rPr lang="en-US" dirty="0"/>
              <a:t>Pizza</a:t>
            </a:r>
          </a:p>
          <a:p>
            <a:r>
              <a:rPr lang="en-US" dirty="0"/>
              <a:t>Dessert</a:t>
            </a:r>
          </a:p>
          <a:p>
            <a:r>
              <a:rPr lang="en-US" dirty="0"/>
              <a:t>Party Favors</a:t>
            </a:r>
          </a:p>
          <a:p>
            <a:r>
              <a:rPr lang="en-US" dirty="0"/>
              <a:t>Plates, cups, hats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6B70C-9EEC-4DD5-8F0A-CFA153F42629}"/>
              </a:ext>
            </a:extLst>
          </p:cNvPr>
          <p:cNvSpPr txBox="1"/>
          <p:nvPr/>
        </p:nvSpPr>
        <p:spPr>
          <a:xfrm>
            <a:off x="9511459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Dave_%26_Buster%27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72B77-D5BB-4AEA-BDD4-C7774720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Arcade Games</a:t>
            </a:r>
            <a:br>
              <a:rPr lang="en-US" sz="2800" dirty="0"/>
            </a:br>
            <a:r>
              <a:rPr lang="en-US" sz="2700" dirty="0"/>
              <a:t>8 kids will be at your party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2AB9-50E0-4948-B477-29628A2F1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01" y="2580273"/>
            <a:ext cx="3650278" cy="3759253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For each kid to get a wristband to play arcade games it costs a total of $ 372.</a:t>
            </a:r>
          </a:p>
          <a:p>
            <a:pPr marL="0" indent="0" algn="ctr">
              <a:buNone/>
            </a:pPr>
            <a:endParaRPr lang="en-US" sz="2000" dirty="0"/>
          </a:p>
          <a:p>
            <a:pPr algn="ctr"/>
            <a:r>
              <a:rPr lang="en-US" sz="2000" dirty="0"/>
              <a:t>About how much do the arcade games cost per person?</a:t>
            </a:r>
          </a:p>
        </p:txBody>
      </p:sp>
      <p:pic>
        <p:nvPicPr>
          <p:cNvPr id="5" name="Picture 4" descr="A large machine in a room&#10;&#10;Description generated with high confidence">
            <a:extLst>
              <a:ext uri="{FF2B5EF4-FFF2-40B4-BE49-F238E27FC236}">
                <a16:creationId xmlns:a16="http://schemas.microsoft.com/office/drawing/2014/main" id="{834FE7A7-EE6C-44D9-8303-C3F20C016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272" r="4799" b="-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DD3A6-A11E-41D0-9875-D9108E50B138}"/>
              </a:ext>
            </a:extLst>
          </p:cNvPr>
          <p:cNvSpPr txBox="1"/>
          <p:nvPr/>
        </p:nvSpPr>
        <p:spPr>
          <a:xfrm>
            <a:off x="12007269" y="6653197"/>
            <a:ext cx="18473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CE6740-DD50-4EC7-92EE-90FBD373A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044" b="14854"/>
          <a:stretch/>
        </p:blipFill>
        <p:spPr>
          <a:xfrm>
            <a:off x="7237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42E2-E1C4-4CB9-A696-BA1EDA0E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/>
              <a:t>Pizza</a:t>
            </a:r>
            <a:br>
              <a:rPr lang="en-US" dirty="0"/>
            </a:br>
            <a:r>
              <a:rPr lang="en-US" dirty="0"/>
              <a:t>For 8 kids + 2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3B72-8989-44FD-9DBF-18434B8B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pPr>
              <a:buClr>
                <a:srgbClr val="E8AF53"/>
              </a:buClr>
            </a:pPr>
            <a:r>
              <a:rPr lang="en-US" sz="2000" dirty="0"/>
              <a:t>You need enough pizza for each person to have two slices. Which means you need 20 slices. </a:t>
            </a:r>
          </a:p>
          <a:p>
            <a:pPr marL="0" indent="0">
              <a:buClr>
                <a:srgbClr val="E8AF53"/>
              </a:buClr>
              <a:buNone/>
            </a:pPr>
            <a:endParaRPr lang="en-US" sz="2000" dirty="0"/>
          </a:p>
          <a:p>
            <a:pPr>
              <a:buClr>
                <a:srgbClr val="E8AF53"/>
              </a:buClr>
            </a:pPr>
            <a:r>
              <a:rPr lang="en-US" sz="2000" dirty="0"/>
              <a:t>Each pizza has 8 slices so you will need 3 pizzas. You decide to get 4 pizzas just in case.</a:t>
            </a:r>
          </a:p>
          <a:p>
            <a:pPr marL="0" indent="0">
              <a:buClr>
                <a:srgbClr val="E8AF53"/>
              </a:buClr>
              <a:buNone/>
            </a:pPr>
            <a:endParaRPr lang="en-US" sz="2000" dirty="0"/>
          </a:p>
          <a:p>
            <a:pPr>
              <a:buClr>
                <a:srgbClr val="E8AF53"/>
              </a:buClr>
            </a:pPr>
            <a:r>
              <a:rPr lang="en-US" sz="2000" dirty="0"/>
              <a:t>Your parents will pay $119. About how much will each box of pizza cost? About how much will each slice cost?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39032B-AC47-4997-92F9-EB503B8A27F8}"/>
              </a:ext>
            </a:extLst>
          </p:cNvPr>
          <p:cNvSpPr txBox="1"/>
          <p:nvPr/>
        </p:nvSpPr>
        <p:spPr>
          <a:xfrm>
            <a:off x="9643698" y="6657945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einteresasaber.com/2013/03/la-pizza-un-alimento-con-tres-mil-ano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3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ke with lit candles&#10;&#10;Description generated with high confidence">
            <a:extLst>
              <a:ext uri="{FF2B5EF4-FFF2-40B4-BE49-F238E27FC236}">
                <a16:creationId xmlns:a16="http://schemas.microsoft.com/office/drawing/2014/main" id="{608AE93D-5CB1-4203-BF91-F14B36EF15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488" r="20809" b="5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13C4879-31DC-4174-B5FC-778884C3F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0391775" cy="6858000"/>
          </a:xfrm>
          <a:custGeom>
            <a:avLst/>
            <a:gdLst>
              <a:gd name="T0" fmla="*/ 0 w 2184"/>
              <a:gd name="T1" fmla="*/ 1441 h 1441"/>
              <a:gd name="T2" fmla="*/ 1482 w 2184"/>
              <a:gd name="T3" fmla="*/ 1441 h 1441"/>
              <a:gd name="T4" fmla="*/ 2161 w 2184"/>
              <a:gd name="T5" fmla="*/ 762 h 1441"/>
              <a:gd name="T6" fmla="*/ 2161 w 2184"/>
              <a:gd name="T7" fmla="*/ 678 h 1441"/>
              <a:gd name="T8" fmla="*/ 1483 w 2184"/>
              <a:gd name="T9" fmla="*/ 0 h 1441"/>
              <a:gd name="T10" fmla="*/ 0 w 2184"/>
              <a:gd name="T11" fmla="*/ 0 h 1441"/>
              <a:gd name="T12" fmla="*/ 0 w 2184"/>
              <a:gd name="T13" fmla="*/ 1441 h 1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84" h="1441">
                <a:moveTo>
                  <a:pt x="0" y="1441"/>
                </a:moveTo>
                <a:cubicBezTo>
                  <a:pt x="1482" y="1441"/>
                  <a:pt x="1482" y="1441"/>
                  <a:pt x="1482" y="1441"/>
                </a:cubicBezTo>
                <a:cubicBezTo>
                  <a:pt x="2161" y="762"/>
                  <a:pt x="2161" y="762"/>
                  <a:pt x="2161" y="762"/>
                </a:cubicBezTo>
                <a:cubicBezTo>
                  <a:pt x="2184" y="739"/>
                  <a:pt x="2184" y="701"/>
                  <a:pt x="2161" y="678"/>
                </a:cubicBezTo>
                <a:cubicBezTo>
                  <a:pt x="1483" y="0"/>
                  <a:pt x="1483" y="0"/>
                  <a:pt x="1483" y="0"/>
                </a:cubicBezTo>
                <a:cubicBezTo>
                  <a:pt x="0" y="0"/>
                  <a:pt x="0" y="0"/>
                  <a:pt x="0" y="0"/>
                </a:cubicBezTo>
                <a:lnTo>
                  <a:pt x="0" y="1441"/>
                </a:lnTo>
                <a:close/>
              </a:path>
            </a:pathLst>
          </a:custGeom>
          <a:solidFill>
            <a:schemeClr val="bg2">
              <a:lumMod val="75000"/>
              <a:alpha val="90000"/>
            </a:schemeClr>
          </a:soli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843E1-47D0-48C6-9DFA-0F6E9F8D1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626533"/>
            <a:ext cx="7128933" cy="1278467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EFFFF"/>
                </a:solidFill>
              </a:rPr>
              <a:t>Dessert</a:t>
            </a:r>
            <a:br>
              <a:rPr lang="en-US" sz="3200" dirty="0">
                <a:solidFill>
                  <a:srgbClr val="FEFFFF"/>
                </a:solidFill>
              </a:rPr>
            </a:br>
            <a:r>
              <a:rPr lang="en-US" sz="3200" dirty="0">
                <a:solidFill>
                  <a:srgbClr val="FEFFFF"/>
                </a:solidFill>
              </a:rPr>
              <a:t>For 8 kids + 2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AABE4-B652-42D8-930A-739BB9ACC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2133599"/>
            <a:ext cx="7493000" cy="3809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You are getting a cupcake for everyone. The cupcakes cost a total of $77. Your parents want to get them personalized which adds an extra fee of $12 to the order.</a:t>
            </a:r>
          </a:p>
          <a:p>
            <a:pPr marL="0" indent="0">
              <a:buNone/>
            </a:pPr>
            <a:endParaRPr lang="en-US" dirty="0">
              <a:solidFill>
                <a:srgbClr val="FEFFFF"/>
              </a:solidFill>
            </a:endParaRPr>
          </a:p>
          <a:p>
            <a:r>
              <a:rPr lang="en-US" dirty="0">
                <a:solidFill>
                  <a:srgbClr val="FEFFFF"/>
                </a:solidFill>
              </a:rPr>
              <a:t>About how much would it cost for each cupcake?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F8FC3D-EB56-4FA4-AB0A-073A9FF60B41}"/>
              </a:ext>
            </a:extLst>
          </p:cNvPr>
          <p:cNvSpPr txBox="1"/>
          <p:nvPr/>
        </p:nvSpPr>
        <p:spPr>
          <a:xfrm>
            <a:off x="9482605" y="6657945"/>
            <a:ext cx="270939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gadgetsgirls.com/2013/09/android-y-kitkat-te-quieren-regalar-algo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2BEE-7441-4A4E-A303-414CEF3EC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225" y="-435990"/>
            <a:ext cx="8915399" cy="2262781"/>
          </a:xfrm>
        </p:spPr>
        <p:txBody>
          <a:bodyPr/>
          <a:lstStyle/>
          <a:p>
            <a:r>
              <a:rPr lang="en-US" dirty="0"/>
              <a:t>Party Favors</a:t>
            </a:r>
            <a:br>
              <a:rPr lang="en-US" dirty="0"/>
            </a:br>
            <a:r>
              <a:rPr lang="en-US" sz="4400" dirty="0"/>
              <a:t>7 kids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7ECCF9-8E76-4BA7-982F-83EF5860D307}"/>
              </a:ext>
            </a:extLst>
          </p:cNvPr>
          <p:cNvSpPr txBox="1">
            <a:spLocks/>
          </p:cNvSpPr>
          <p:nvPr/>
        </p:nvSpPr>
        <p:spPr>
          <a:xfrm>
            <a:off x="1691225" y="2133600"/>
            <a:ext cx="5066419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 the party favor you gave everyone a tin of slime.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It will cost a total of $73. How much does each slime cost?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A0D0E3-AB28-4B8B-BA76-2DAD35326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7644" y="0"/>
            <a:ext cx="543435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480B4F-C67F-4F51-8DA5-DF47B0AD6868}"/>
              </a:ext>
            </a:extLst>
          </p:cNvPr>
          <p:cNvSpPr txBox="1"/>
          <p:nvPr/>
        </p:nvSpPr>
        <p:spPr>
          <a:xfrm>
            <a:off x="6757644" y="68580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Flubber_(material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760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6">
            <a:extLst>
              <a:ext uri="{FF2B5EF4-FFF2-40B4-BE49-F238E27FC236}">
                <a16:creationId xmlns:a16="http://schemas.microsoft.com/office/drawing/2014/main" id="{6AA77711-03A4-44BD-9F84-2460C553C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DF7B4BE-8A0C-4496-8982-631F52DEC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4E59E9F1-A63C-4537-A62F-7F0BCB361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173167B-413B-4E93-8079-4E9B01B1B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03A1D2A9-D6BB-4713-954F-5B362A032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F8B2B5AB-23F4-4A1C-A6B0-0D955D216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910B6068-B130-4C4B-8524-A793BE2AE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66BC454-86DE-4D31-8B4D-6809ED8FE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CE6331B2-8AFB-4A7A-B773-13D9451F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0AE2CCF-11C5-4C3B-A2E7-0995ED9E9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741CC60E-3DFE-481D-86DD-14CCB7C0E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AFB2B514-85FF-426E-8892-167C04CBF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41503001-5525-4086-9C5D-6F6FBBAB0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D692DD2-3FFE-42A1-875B-C19FFA519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DD5B9D02-0AD7-47F1-8B14-07EF17C17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ECB9A36-16AB-4797-B977-16CB61E7D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B6DF64C-3D47-44F0-8034-B184A67A0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B8AB9ECD-CC2B-44A3-895D-523159FE0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1EFE6DAB-B8F9-4E59-9A30-C66AFD5C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2FC5E78B-3D5F-4CCC-BB43-FB6B1ABEE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20A947E-8F93-454B-B366-FD321E992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F76079F9-081E-4A92-A80C-BE27071B7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91CC4064-5A47-4F02-AEC5-7B30E2CC9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441210F0-330B-4B88-ADFA-F44110958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5C5FDA0A-072C-4497-84D9-424863DC5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41D9AE6-3EB2-4AE3-9CB0-DE29C3FDB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6497723A-C7CA-4455-BB85-763B23D47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AB4B1978-AEC0-4A69-B4FD-43D165710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A79C7-AB0C-406F-96BD-AF7ABB43C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669" y="624110"/>
            <a:ext cx="4614786" cy="14609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dirty="0"/>
              <a:t>Plates, Cups, and Hats</a:t>
            </a:r>
            <a:br>
              <a:rPr lang="en-US" sz="2800" dirty="0"/>
            </a:br>
            <a:r>
              <a:rPr lang="en-US" sz="2800" dirty="0"/>
              <a:t>8 kids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E7190-CBE4-4E84-8927-E9F8EDD2F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55" y="1863190"/>
            <a:ext cx="4229645" cy="404803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chemeClr val="tx1"/>
                </a:solidFill>
              </a:rPr>
              <a:t>You need a pack of 50 plates for dinner and dessert. The pack costs $8.</a:t>
            </a:r>
          </a:p>
          <a:p>
            <a:pPr marL="285750" indent="-285750">
              <a:buFont typeface="Wingdings 3" charset="2"/>
              <a:buChar char="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chemeClr val="tx1"/>
                </a:solidFill>
              </a:rPr>
              <a:t>You need a 25 pack of cups. It costs $7.</a:t>
            </a:r>
          </a:p>
          <a:p>
            <a:pPr marL="285750" indent="-285750">
              <a:buFont typeface="Wingdings 3" charset="2"/>
              <a:buChar char="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chemeClr val="tx1"/>
                </a:solidFill>
              </a:rPr>
              <a:t>A pack of 10 party hats costs $9.</a:t>
            </a:r>
          </a:p>
          <a:p>
            <a:pPr marL="285750" indent="-285750">
              <a:buFont typeface="Wingdings 3" charset="2"/>
              <a:buChar char="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en-US" dirty="0">
                <a:solidFill>
                  <a:schemeClr val="tx1"/>
                </a:solidFill>
              </a:rPr>
              <a:t>Find the total cost. Then calculate </a:t>
            </a:r>
            <a:r>
              <a:rPr lang="en-US" b="1" dirty="0">
                <a:solidFill>
                  <a:schemeClr val="tx1"/>
                </a:solidFill>
              </a:rPr>
              <a:t>exactly </a:t>
            </a:r>
            <a:r>
              <a:rPr lang="en-US" dirty="0">
                <a:solidFill>
                  <a:schemeClr val="tx1"/>
                </a:solidFill>
              </a:rPr>
              <a:t>how much it costs per person.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9C7DDD-50AE-441C-9BE3-1D7EBABFD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640080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red, indoor, floor&#10;&#10;Description generated with very high confidence">
            <a:extLst>
              <a:ext uri="{FF2B5EF4-FFF2-40B4-BE49-F238E27FC236}">
                <a16:creationId xmlns:a16="http://schemas.microsoft.com/office/drawing/2014/main" id="{635D67FA-A793-454B-B8DF-DEA28237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5878" y="821229"/>
            <a:ext cx="1507770" cy="219842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27D12ED-0FDD-41B2-BE23-72E39869E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640080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5444AA-CACA-46BE-83B0-AB6F12182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95750" y="821229"/>
            <a:ext cx="1648820" cy="219842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6F8E93F5-8B0E-43F3-BDF9-35FA148A3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3336595"/>
            <a:ext cx="5114503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AF622-6814-4E4C-B59C-098DDDCD45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874912" y="3501187"/>
            <a:ext cx="2214984" cy="2214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FB3430-1AF6-4885-88DA-4E322706678B}"/>
              </a:ext>
            </a:extLst>
          </p:cNvPr>
          <p:cNvSpPr txBox="1"/>
          <p:nvPr/>
        </p:nvSpPr>
        <p:spPr>
          <a:xfrm>
            <a:off x="9319098" y="6870700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www.melissasbargains.com/new-dixie-paper-plates-coupo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2109E-34CF-4B59-90C1-2A09B65B6688}"/>
              </a:ext>
            </a:extLst>
          </p:cNvPr>
          <p:cNvSpPr txBox="1"/>
          <p:nvPr/>
        </p:nvSpPr>
        <p:spPr>
          <a:xfrm>
            <a:off x="6433496" y="6870700"/>
            <a:ext cx="28729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ommysnippets.com/going-solo-review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62B74-3A13-4F04-BD9F-80B410266B79}"/>
              </a:ext>
            </a:extLst>
          </p:cNvPr>
          <p:cNvSpPr txBox="1"/>
          <p:nvPr/>
        </p:nvSpPr>
        <p:spPr>
          <a:xfrm>
            <a:off x="3717813" y="6870700"/>
            <a:ext cx="27029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dailyclipart.net/clipart/birthday-party-hat-clip-ar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1101-79EE-4DB6-A985-63E60F6C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25" y="66719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Calculate The Total!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CF6DC-0CDD-4E5A-B7D6-B8B58272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7" y="1540189"/>
            <a:ext cx="8915400" cy="3777622"/>
          </a:xfrm>
        </p:spPr>
        <p:txBody>
          <a:bodyPr/>
          <a:lstStyle/>
          <a:p>
            <a:r>
              <a:rPr lang="en-US" dirty="0"/>
              <a:t>Arcade Games: $372 </a:t>
            </a:r>
          </a:p>
          <a:p>
            <a:r>
              <a:rPr lang="en-US" dirty="0"/>
              <a:t>Pizza: $119</a:t>
            </a:r>
          </a:p>
          <a:p>
            <a:r>
              <a:rPr lang="en-US" dirty="0"/>
              <a:t>Dessert: $77 + $12</a:t>
            </a:r>
          </a:p>
          <a:p>
            <a:r>
              <a:rPr lang="en-US" dirty="0"/>
              <a:t>Party Favors: $73</a:t>
            </a:r>
          </a:p>
          <a:p>
            <a:r>
              <a:rPr lang="en-US" dirty="0"/>
              <a:t>Plates, cups, hats: $8 + $7 + $9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067AD2-2E2C-4387-91AD-0C4C528B8D6A}"/>
              </a:ext>
            </a:extLst>
          </p:cNvPr>
          <p:cNvSpPr/>
          <p:nvPr/>
        </p:nvSpPr>
        <p:spPr>
          <a:xfrm rot="1622548">
            <a:off x="6630897" y="2321363"/>
            <a:ext cx="58834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HAVE FUN AT YOUR </a:t>
            </a:r>
          </a:p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BIRTHDAY PARTY!</a:t>
            </a:r>
          </a:p>
        </p:txBody>
      </p:sp>
      <p:pic>
        <p:nvPicPr>
          <p:cNvPr id="6" name="Picture 5" descr="A picture containing floor&#10;&#10;Description generated with high confidence">
            <a:extLst>
              <a:ext uri="{FF2B5EF4-FFF2-40B4-BE49-F238E27FC236}">
                <a16:creationId xmlns:a16="http://schemas.microsoft.com/office/drawing/2014/main" id="{64027758-8DFB-40BD-9A59-EBAD1060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2450" y="3589139"/>
            <a:ext cx="4922520" cy="32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6768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8F5F2-61AB-4CE6-A5E3-F34B87B0EE4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plan Wisp design</Template>
  <TotalTime>0</TotalTime>
  <Words>402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Wisp</vt:lpstr>
      <vt:lpstr>Birthday Planning!</vt:lpstr>
      <vt:lpstr>Dave and Busters</vt:lpstr>
      <vt:lpstr>Arcade Games 8 kids will be at your party</vt:lpstr>
      <vt:lpstr>Pizza For 8 kids + 2 parents</vt:lpstr>
      <vt:lpstr>Dessert For 8 kids + 2 parents</vt:lpstr>
      <vt:lpstr>Party Favors 7 kids</vt:lpstr>
      <vt:lpstr>Plates, Cups, and Hats 8 kids</vt:lpstr>
      <vt:lpstr>Calculate The Total!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2019-01-02T18:45:11Z</dcterms:created>
  <dcterms:modified xsi:type="dcterms:W3CDTF">2019-01-03T00:28:32Z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